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85"/>
  </p:handoutMasterIdLst>
  <p:sldIdLst>
    <p:sldId id="304" r:id="rId3"/>
    <p:sldId id="10117" r:id="rId5"/>
    <p:sldId id="308" r:id="rId6"/>
    <p:sldId id="301" r:id="rId7"/>
    <p:sldId id="706" r:id="rId8"/>
    <p:sldId id="9962" r:id="rId9"/>
    <p:sldId id="10044" r:id="rId10"/>
    <p:sldId id="10193" r:id="rId11"/>
    <p:sldId id="759" r:id="rId12"/>
    <p:sldId id="10118" r:id="rId13"/>
    <p:sldId id="10119" r:id="rId14"/>
    <p:sldId id="10120" r:id="rId15"/>
    <p:sldId id="10121" r:id="rId16"/>
    <p:sldId id="10122" r:id="rId17"/>
    <p:sldId id="10196" r:id="rId18"/>
    <p:sldId id="9963" r:id="rId19"/>
    <p:sldId id="718" r:id="rId20"/>
    <p:sldId id="10197" r:id="rId21"/>
    <p:sldId id="10198" r:id="rId22"/>
    <p:sldId id="10199" r:id="rId23"/>
    <p:sldId id="10200" r:id="rId24"/>
    <p:sldId id="10203" r:id="rId25"/>
    <p:sldId id="10204" r:id="rId26"/>
    <p:sldId id="10048" r:id="rId27"/>
    <p:sldId id="10201" r:id="rId28"/>
    <p:sldId id="724" r:id="rId29"/>
    <p:sldId id="725" r:id="rId30"/>
    <p:sldId id="9968" r:id="rId31"/>
    <p:sldId id="768" r:id="rId32"/>
    <p:sldId id="10205" r:id="rId33"/>
    <p:sldId id="9955" r:id="rId34"/>
    <p:sldId id="9957" r:id="rId35"/>
    <p:sldId id="10209" r:id="rId36"/>
    <p:sldId id="10211" r:id="rId37"/>
    <p:sldId id="6060" r:id="rId38"/>
    <p:sldId id="6067" r:id="rId39"/>
    <p:sldId id="9969" r:id="rId40"/>
    <p:sldId id="10206" r:id="rId41"/>
    <p:sldId id="10207" r:id="rId42"/>
    <p:sldId id="10208" r:id="rId43"/>
    <p:sldId id="2331" r:id="rId44"/>
    <p:sldId id="10213" r:id="rId45"/>
    <p:sldId id="9971" r:id="rId46"/>
    <p:sldId id="10214" r:id="rId47"/>
    <p:sldId id="9927" r:id="rId48"/>
    <p:sldId id="10215" r:id="rId49"/>
    <p:sldId id="10265" r:id="rId50"/>
    <p:sldId id="10216" r:id="rId51"/>
    <p:sldId id="10267" r:id="rId52"/>
    <p:sldId id="10217" r:id="rId53"/>
    <p:sldId id="728" r:id="rId54"/>
    <p:sldId id="10218" r:id="rId55"/>
    <p:sldId id="10268" r:id="rId56"/>
    <p:sldId id="10219" r:id="rId57"/>
    <p:sldId id="9973" r:id="rId58"/>
    <p:sldId id="764" r:id="rId59"/>
    <p:sldId id="9974" r:id="rId60"/>
    <p:sldId id="10270" r:id="rId61"/>
    <p:sldId id="743" r:id="rId62"/>
    <p:sldId id="10271" r:id="rId63"/>
    <p:sldId id="9975" r:id="rId64"/>
    <p:sldId id="10272" r:id="rId65"/>
    <p:sldId id="10273" r:id="rId66"/>
    <p:sldId id="10274" r:id="rId67"/>
    <p:sldId id="10275" r:id="rId68"/>
    <p:sldId id="10277" r:id="rId69"/>
    <p:sldId id="9976" r:id="rId70"/>
    <p:sldId id="10278" r:id="rId71"/>
    <p:sldId id="750" r:id="rId72"/>
    <p:sldId id="10279" r:id="rId73"/>
    <p:sldId id="10280" r:id="rId74"/>
    <p:sldId id="10281" r:id="rId75"/>
    <p:sldId id="10282" r:id="rId76"/>
    <p:sldId id="10283" r:id="rId77"/>
    <p:sldId id="10284" r:id="rId78"/>
    <p:sldId id="10285" r:id="rId79"/>
    <p:sldId id="6069" r:id="rId80"/>
    <p:sldId id="679" r:id="rId81"/>
    <p:sldId id="10286" r:id="rId82"/>
    <p:sldId id="10287" r:id="rId83"/>
    <p:sldId id="6034" r:id="rId84"/>
  </p:sldIdLst>
  <p:sldSz cx="9144000" cy="5143500" type="screen16x9"/>
  <p:notesSz cx="6858000" cy="9144000"/>
  <p:custDataLst>
    <p:tags r:id="rId8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76" userDrawn="1">
          <p15:clr>
            <a:srgbClr val="A4A3A4"/>
          </p15:clr>
        </p15:guide>
        <p15:guide id="2" pos="29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92900"/>
  </p:normalViewPr>
  <p:slideViewPr>
    <p:cSldViewPr snapToGrid="0" snapToObjects="1" showGuides="1">
      <p:cViewPr varScale="1">
        <p:scale>
          <a:sx n="136" d="100"/>
          <a:sy n="136" d="100"/>
        </p:scale>
        <p:origin x="896" y="176"/>
      </p:cViewPr>
      <p:guideLst>
        <p:guide orient="horz" pos="1676"/>
        <p:guide pos="2907"/>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9" Type="http://schemas.openxmlformats.org/officeDocument/2006/relationships/tags" Target="tags/tag36.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handoutMaster" Target="handoutMasters/handoutMaster1.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cnblogs.com/gaochundong/p/software_quality_models.html"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74638" y="406400"/>
            <a:ext cx="7407276" cy="4167188"/>
          </a:xfrm>
        </p:spPr>
      </p:sp>
      <p:sp>
        <p:nvSpPr>
          <p:cNvPr id="7270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274638" y="406400"/>
            <a:ext cx="7407276" cy="4167188"/>
          </a:xfrm>
        </p:spPr>
      </p:sp>
      <p:sp>
        <p:nvSpPr>
          <p:cNvPr id="9830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274638" y="406400"/>
            <a:ext cx="7407276" cy="4167188"/>
          </a:xfrm>
        </p:spPr>
      </p:sp>
      <p:sp>
        <p:nvSpPr>
          <p:cNvPr id="9728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22" name="Rectangle 2"/>
          <p:cNvSpPr>
            <a:spLocks noGrp="1" noRot="1" noChangeAspect="1" noChangeArrowheads="1" noTextEdit="1"/>
          </p:cNvSpPr>
          <p:nvPr>
            <p:ph type="sldImg"/>
          </p:nvPr>
        </p:nvSpPr>
        <p:spPr>
          <a:xfrm>
            <a:off x="382588" y="685800"/>
            <a:ext cx="6094412" cy="3429000"/>
          </a:xfrm>
        </p:spPr>
      </p:sp>
      <p:sp>
        <p:nvSpPr>
          <p:cNvPr id="207872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程序源代码经过词法分析器（</a:t>
            </a:r>
            <a:r>
              <a:rPr lang="en-GB" altLang="zh-CN" b="0" i="0" dirty="0" err="1">
                <a:solidFill>
                  <a:srgbClr val="4D4D4D"/>
                </a:solidFill>
                <a:effectLst/>
                <a:latin typeface="-apple-system"/>
              </a:rPr>
              <a:t>Lexer</a:t>
            </a:r>
            <a:r>
              <a:rPr lang="zh-CN" altLang="en-GB" b="0" i="0" dirty="0">
                <a:solidFill>
                  <a:srgbClr val="4D4D4D"/>
                </a:solidFill>
                <a:effectLst/>
                <a:latin typeface="-apple-system"/>
              </a:rPr>
              <a:t>）</a:t>
            </a:r>
            <a:r>
              <a:rPr lang="zh-CN" altLang="en-US" b="0" i="0" dirty="0">
                <a:solidFill>
                  <a:srgbClr val="4D4D4D"/>
                </a:solidFill>
                <a:effectLst/>
                <a:latin typeface="-apple-system"/>
              </a:rPr>
              <a:t>得到各种不同种类的单词（</a:t>
            </a:r>
            <a:r>
              <a:rPr lang="en-GB" altLang="zh-CN" b="0" i="0" dirty="0">
                <a:solidFill>
                  <a:srgbClr val="4D4D4D"/>
                </a:solidFill>
                <a:effectLst/>
                <a:latin typeface="-apple-system"/>
              </a:rPr>
              <a:t>Token</a:t>
            </a:r>
            <a:r>
              <a:rPr lang="zh-CN" altLang="en-GB" b="0" i="0" dirty="0">
                <a:solidFill>
                  <a:srgbClr val="4D4D4D"/>
                </a:solidFill>
                <a:effectLst/>
                <a:latin typeface="-apple-system"/>
              </a:rPr>
              <a:t>），</a:t>
            </a:r>
            <a:r>
              <a:rPr lang="zh-CN" altLang="en-US" b="0" i="0" dirty="0">
                <a:solidFill>
                  <a:srgbClr val="4D4D4D"/>
                </a:solidFill>
                <a:effectLst/>
                <a:latin typeface="-apple-system"/>
              </a:rPr>
              <a:t>再由语法分析器（</a:t>
            </a:r>
            <a:r>
              <a:rPr lang="en-GB" altLang="zh-CN" b="0" i="0" dirty="0">
                <a:solidFill>
                  <a:srgbClr val="4D4D4D"/>
                </a:solidFill>
                <a:effectLst/>
                <a:latin typeface="-apple-system"/>
              </a:rPr>
              <a:t>Parser</a:t>
            </a:r>
            <a:r>
              <a:rPr lang="zh-CN" altLang="en-GB" b="0" i="0" dirty="0">
                <a:solidFill>
                  <a:srgbClr val="4D4D4D"/>
                </a:solidFill>
                <a:effectLst/>
                <a:latin typeface="-apple-system"/>
              </a:rPr>
              <a:t>）</a:t>
            </a:r>
            <a:r>
              <a:rPr lang="zh-CN" altLang="en-US" b="0" i="0" dirty="0">
                <a:solidFill>
                  <a:srgbClr val="4D4D4D"/>
                </a:solidFill>
                <a:effectLst/>
                <a:latin typeface="-apple-system"/>
              </a:rPr>
              <a:t>分析和语法检查后得到抽象语法树</a:t>
            </a:r>
            <a:r>
              <a:rPr lang="en-US" altLang="zh-CN" b="0" i="0" dirty="0">
                <a:solidFill>
                  <a:srgbClr val="4D4D4D"/>
                </a:solidFill>
                <a:effectLst/>
                <a:latin typeface="-apple-system"/>
              </a:rPr>
              <a:t>(</a:t>
            </a:r>
            <a:r>
              <a:rPr lang="en-GB" altLang="zh-CN" b="0" i="0" dirty="0">
                <a:solidFill>
                  <a:srgbClr val="4D4D4D"/>
                </a:solidFill>
                <a:effectLst/>
                <a:latin typeface="-apple-system"/>
              </a:rPr>
              <a:t>AST)</a:t>
            </a:r>
            <a:endParaRPr lang="en-US" altLang="zh-CN" b="0" i="0" dirty="0">
              <a:solidFill>
                <a:srgbClr val="4D4D4D"/>
              </a:solidFill>
              <a:effectLst/>
              <a:latin typeface="-apple-system"/>
            </a:endParaRPr>
          </a:p>
          <a:p>
            <a:r>
              <a:rPr lang="zh-CN" altLang="en-US" b="0" i="0" dirty="0">
                <a:solidFill>
                  <a:srgbClr val="4D4D4D"/>
                </a:solidFill>
                <a:effectLst/>
                <a:latin typeface="-apple-system"/>
              </a:rPr>
              <a:t>通常会使用控制流图（</a:t>
            </a:r>
            <a:r>
              <a:rPr lang="en-GB" altLang="zh-CN" b="0" i="0" dirty="0">
                <a:solidFill>
                  <a:srgbClr val="4D4D4D"/>
                </a:solidFill>
                <a:effectLst/>
                <a:latin typeface="-apple-system"/>
              </a:rPr>
              <a:t>Control Flow Graph</a:t>
            </a:r>
            <a:r>
              <a:rPr lang="zh-CN" altLang="en-GB" b="0" i="0" dirty="0">
                <a:solidFill>
                  <a:srgbClr val="4D4D4D"/>
                </a:solidFill>
                <a:effectLst/>
                <a:latin typeface="-apple-system"/>
              </a:rPr>
              <a:t>，</a:t>
            </a:r>
            <a:r>
              <a:rPr lang="en-GB" altLang="zh-CN" b="0" i="0" dirty="0">
                <a:solidFill>
                  <a:srgbClr val="4D4D4D"/>
                </a:solidFill>
                <a:effectLst/>
                <a:latin typeface="-apple-system"/>
              </a:rPr>
              <a:t>CFG</a:t>
            </a:r>
            <a:r>
              <a:rPr lang="zh-CN" altLang="en-GB" b="0" i="0" dirty="0">
                <a:solidFill>
                  <a:srgbClr val="4D4D4D"/>
                </a:solidFill>
                <a:effectLst/>
                <a:latin typeface="-apple-system"/>
              </a:rPr>
              <a:t>）</a:t>
            </a:r>
            <a:r>
              <a:rPr lang="zh-CN" altLang="en-US" b="0" i="0" dirty="0">
                <a:solidFill>
                  <a:srgbClr val="4D4D4D"/>
                </a:solidFill>
                <a:effectLst/>
                <a:latin typeface="-apple-system"/>
              </a:rPr>
              <a:t>来表示程序的控制流，使用静态单赋值（</a:t>
            </a:r>
            <a:r>
              <a:rPr lang="en-GB" altLang="zh-CN" b="0" i="0" dirty="0">
                <a:solidFill>
                  <a:srgbClr val="4D4D4D"/>
                </a:solidFill>
                <a:effectLst/>
                <a:latin typeface="-apple-system"/>
              </a:rPr>
              <a:t>Static Single Assignment</a:t>
            </a:r>
            <a:r>
              <a:rPr lang="zh-CN" altLang="en-GB" b="0" i="0" dirty="0">
                <a:solidFill>
                  <a:srgbClr val="4D4D4D"/>
                </a:solidFill>
                <a:effectLst/>
                <a:latin typeface="-apple-system"/>
              </a:rPr>
              <a:t>，</a:t>
            </a:r>
            <a:r>
              <a:rPr lang="en-GB" altLang="zh-CN" b="0" i="0" dirty="0">
                <a:solidFill>
                  <a:srgbClr val="4D4D4D"/>
                </a:solidFill>
                <a:effectLst/>
                <a:latin typeface="-apple-system"/>
              </a:rPr>
              <a:t>SSA</a:t>
            </a:r>
            <a:r>
              <a:rPr lang="zh-CN" altLang="en-GB" b="0" i="0" dirty="0">
                <a:solidFill>
                  <a:srgbClr val="4D4D4D"/>
                </a:solidFill>
                <a:effectLst/>
                <a:latin typeface="-apple-system"/>
              </a:rPr>
              <a:t>）</a:t>
            </a:r>
            <a:r>
              <a:rPr lang="zh-CN" altLang="en-US" b="0" i="0" dirty="0">
                <a:solidFill>
                  <a:srgbClr val="4D4D4D"/>
                </a:solidFill>
                <a:effectLst/>
                <a:latin typeface="-apple-system"/>
              </a:rPr>
              <a:t>来表示程序中数据的使用</a:t>
            </a:r>
            <a:r>
              <a:rPr lang="en-US" altLang="zh-CN" b="0" i="0" dirty="0">
                <a:solidFill>
                  <a:srgbClr val="4D4D4D"/>
                </a:solidFill>
                <a:effectLst/>
                <a:latin typeface="-apple-system"/>
              </a:rPr>
              <a:t>-</a:t>
            </a:r>
            <a:r>
              <a:rPr lang="zh-CN" altLang="en-US" b="0" i="0" dirty="0">
                <a:solidFill>
                  <a:srgbClr val="4D4D4D"/>
                </a:solidFill>
                <a:effectLst/>
                <a:latin typeface="-apple-system"/>
              </a:rPr>
              <a:t>定义链（</a:t>
            </a:r>
            <a:r>
              <a:rPr lang="en-GB" altLang="zh-CN" b="0" i="0" dirty="0">
                <a:solidFill>
                  <a:srgbClr val="4D4D4D"/>
                </a:solidFill>
                <a:effectLst/>
                <a:latin typeface="-apple-system"/>
              </a:rPr>
              <a:t>Use-Def Chain</a:t>
            </a:r>
            <a:r>
              <a:rPr lang="zh-CN" altLang="en-GB" b="0" i="0" dirty="0">
                <a:solidFill>
                  <a:srgbClr val="4D4D4D"/>
                </a:solidFill>
                <a:effectLst/>
                <a:latin typeface="-apple-system"/>
              </a:rPr>
              <a:t>）</a:t>
            </a:r>
            <a:endParaRPr lang="en-US" altLang="zh-CN" b="0" i="0" dirty="0">
              <a:solidFill>
                <a:srgbClr val="4D4D4D"/>
              </a:solidFill>
              <a:effectLst/>
              <a:latin typeface="-apple-system"/>
            </a:endParaRPr>
          </a:p>
          <a:p>
            <a:r>
              <a:rPr lang="en-US" altLang="zh-CN" b="0" i="0" dirty="0">
                <a:solidFill>
                  <a:srgbClr val="4D4D4D"/>
                </a:solidFill>
                <a:effectLst/>
                <a:latin typeface="-apple-system"/>
              </a:rPr>
              <a:t>https://</a:t>
            </a:r>
            <a:r>
              <a:rPr lang="en-US" altLang="zh-CN" b="0" i="0" dirty="0" err="1">
                <a:solidFill>
                  <a:srgbClr val="4D4D4D"/>
                </a:solidFill>
                <a:effectLst/>
                <a:latin typeface="-apple-system"/>
              </a:rPr>
              <a:t>wizardforcel.gitbooks.io</a:t>
            </a:r>
            <a:r>
              <a:rPr lang="en-US" altLang="zh-CN" b="0" i="0" dirty="0">
                <a:solidFill>
                  <a:srgbClr val="4D4D4D"/>
                </a:solidFill>
                <a:effectLst/>
                <a:latin typeface="-apple-system"/>
              </a:rPr>
              <a:t>/antlr4-short-course/content/line-between-</a:t>
            </a:r>
            <a:r>
              <a:rPr lang="en-US" altLang="zh-CN" b="0" i="0" dirty="0" err="1">
                <a:solidFill>
                  <a:srgbClr val="4D4D4D"/>
                </a:solidFill>
                <a:effectLst/>
                <a:latin typeface="-apple-system"/>
              </a:rPr>
              <a:t>lexer</a:t>
            </a:r>
            <a:r>
              <a:rPr lang="en-US" altLang="zh-CN" b="0" i="0" dirty="0">
                <a:solidFill>
                  <a:srgbClr val="4D4D4D"/>
                </a:solidFill>
                <a:effectLst/>
                <a:latin typeface="-apple-system"/>
              </a:rPr>
              <a:t>-and-</a:t>
            </a:r>
            <a:r>
              <a:rPr lang="en-US" altLang="zh-CN" b="0" i="0" dirty="0" err="1">
                <a:solidFill>
                  <a:srgbClr val="4D4D4D"/>
                </a:solidFill>
                <a:effectLst/>
                <a:latin typeface="-apple-system"/>
              </a:rPr>
              <a:t>parser.html</a:t>
            </a:r>
            <a:r>
              <a:rPr lang="zh-CN" altLang="en-US" b="0" i="0" dirty="0">
                <a:solidFill>
                  <a:srgbClr val="4D4D4D"/>
                </a:solidFill>
                <a:effectLst/>
                <a:latin typeface="-apple-system"/>
              </a:rPr>
              <a:t> </a:t>
            </a:r>
            <a:endParaRPr lang="en-US" altLang="zh-CN" b="0" i="0" dirty="0">
              <a:solidFill>
                <a:srgbClr val="4D4D4D"/>
              </a:solidFill>
              <a:effectLst/>
              <a:latin typeface="-apple-system"/>
            </a:endParaRPr>
          </a:p>
          <a:p>
            <a:r>
              <a:rPr kumimoji="1" lang="en-GB" altLang="zh-CN" dirty="0"/>
              <a:t>https://decaf-</a:t>
            </a:r>
            <a:r>
              <a:rPr kumimoji="1" lang="en-GB" altLang="zh-CN" dirty="0" err="1"/>
              <a:t>lang.github.io</a:t>
            </a:r>
            <a:r>
              <a:rPr kumimoji="1" lang="en-GB" altLang="zh-CN" dirty="0"/>
              <a:t>/</a:t>
            </a:r>
            <a:r>
              <a:rPr kumimoji="1" lang="en-GB" altLang="zh-CN" dirty="0" err="1"/>
              <a:t>minidecaf</a:t>
            </a:r>
            <a:r>
              <a:rPr kumimoji="1" lang="en-GB" altLang="zh-CN" dirty="0"/>
              <a:t>-tutorial-deploy/docs/lab1/part1.html</a:t>
            </a:r>
            <a:r>
              <a:rPr kumimoji="1" lang="zh-CN" altLang="en-US" dirty="0"/>
              <a:t> </a:t>
            </a:r>
            <a:endParaRPr kumimoji="1" lang="en-GB" altLang="zh-CN" dirty="0"/>
          </a:p>
          <a:p>
            <a:r>
              <a:rPr kumimoji="1" lang="en-GB" altLang="zh-CN" dirty="0"/>
              <a:t>https://</a:t>
            </a:r>
            <a:r>
              <a:rPr kumimoji="1" lang="en-GB" altLang="zh-CN" dirty="0" err="1"/>
              <a:t>blog.csdn.net</a:t>
            </a:r>
            <a:r>
              <a:rPr kumimoji="1" lang="en-GB" altLang="zh-CN" dirty="0"/>
              <a:t>/</a:t>
            </a:r>
            <a:r>
              <a:rPr kumimoji="1" lang="en-GB" altLang="zh-CN" dirty="0" err="1"/>
              <a:t>csdnnews</a:t>
            </a:r>
            <a:r>
              <a:rPr kumimoji="1" lang="en-GB" altLang="zh-CN" dirty="0"/>
              <a:t>/article/details/105592032</a:t>
            </a:r>
            <a:endParaRPr kumimoji="1" lang="en-US" altLang="zh-CN" b="0" i="0" dirty="0">
              <a:solidFill>
                <a:srgbClr val="4D4D4D"/>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74638" y="406400"/>
            <a:ext cx="7407276" cy="4167188"/>
          </a:xfrm>
        </p:spPr>
      </p:sp>
      <p:sp>
        <p:nvSpPr>
          <p:cNvPr id="6451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274638" y="406400"/>
            <a:ext cx="7407276" cy="4167188"/>
          </a:xfrm>
        </p:spPr>
      </p:sp>
      <p:sp>
        <p:nvSpPr>
          <p:cNvPr id="7475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4" name="Rectangle 2"/>
          <p:cNvSpPr>
            <a:spLocks noGrp="1" noRot="1" noChangeAspect="1" noChangeArrowheads="1" noTextEdit="1"/>
          </p:cNvSpPr>
          <p:nvPr>
            <p:ph type="sldImg"/>
          </p:nvPr>
        </p:nvSpPr>
        <p:spPr>
          <a:xfrm>
            <a:off x="382588" y="685800"/>
            <a:ext cx="6094412" cy="3429000"/>
          </a:xfrm>
        </p:spPr>
      </p:sp>
      <p:sp>
        <p:nvSpPr>
          <p:cNvPr id="2184195"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ln>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74638" y="406400"/>
            <a:ext cx="7407276" cy="4167188"/>
          </a:xfrm>
        </p:spPr>
      </p:sp>
      <p:sp>
        <p:nvSpPr>
          <p:cNvPr id="839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382588" y="685800"/>
            <a:ext cx="6094412" cy="3429000"/>
          </a:xfrm>
        </p:spPr>
      </p:sp>
      <p:sp>
        <p:nvSpPr>
          <p:cNvPr id="1597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四、</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测试方式</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静态测试和动态测试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主动测试和被动测试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手工测试和自动化测试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基于脚本测试和探索式测试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五、</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结构化测试方法（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语句覆盖于判定覆盖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条件组合覆盖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MC/DC</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基本路径覆盖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六、</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基于需求的测试方法（</a:t>
            </a:r>
            <a:r>
              <a:rPr lang="en-US"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RBT</a:t>
            </a:r>
            <a:r>
              <a:rPr lang="zh-CN" altLang="zh-CN" sz="12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等价类划分法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边界值分析法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判定表方法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因果图法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Pairwise</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方法 （工具</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ATCS</a:t>
            </a: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正交试验法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基于场景的测试方法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ct val="130000"/>
              </a:lnSpc>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2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数据流、控制流覆盖，不同层次的覆盖</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274638" y="406400"/>
            <a:ext cx="7407276" cy="4167188"/>
          </a:xfrm>
        </p:spPr>
      </p:sp>
      <p:sp>
        <p:nvSpPr>
          <p:cNvPr id="49155"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sz="1200" kern="1200" dirty="0">
                <a:solidFill>
                  <a:schemeClr val="tx1"/>
                </a:solidFill>
                <a:latin typeface="Arial" panose="020B0604020202020204" pitchFamily="34" charset="0"/>
                <a:ea typeface="宋体" panose="02010600030101010101" pitchFamily="2" charset="-122"/>
                <a:cs typeface="+mn-cs"/>
              </a:rPr>
              <a:t>一篇博客，整理了质量模型的演变：</a:t>
            </a:r>
            <a:r>
              <a:rPr lang="en-US" altLang="zh-CN" sz="1200" kern="1200" dirty="0">
                <a:solidFill>
                  <a:schemeClr val="tx1"/>
                </a:solidFill>
                <a:latin typeface="Arial" panose="020B0604020202020204" pitchFamily="34" charset="0"/>
                <a:ea typeface="宋体" panose="02010600030101010101" pitchFamily="2" charset="-122"/>
                <a:cs typeface="+mn-cs"/>
                <a:hlinkClick r:id="rId3"/>
              </a:rPr>
              <a:t>http://www.cnblogs.com/gaochundong/p/software_quality_models.html</a:t>
            </a:r>
            <a:endParaRPr lang="en-US" altLang="zh-CN"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274638" y="406400"/>
            <a:ext cx="7407276" cy="4167188"/>
          </a:xfrm>
        </p:spPr>
      </p:sp>
      <p:sp>
        <p:nvSpPr>
          <p:cNvPr id="6144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74638" y="406400"/>
            <a:ext cx="7407276" cy="4167188"/>
          </a:xfrm>
        </p:spPr>
      </p:sp>
      <p:sp>
        <p:nvSpPr>
          <p:cNvPr id="6246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274638" y="406400"/>
            <a:ext cx="7407276" cy="4167188"/>
          </a:xfrm>
        </p:spPr>
      </p:sp>
      <p:sp>
        <p:nvSpPr>
          <p:cNvPr id="6349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9.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1.xml"/><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6.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7.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descr="C:/Users/WangChao/Desktop/西南大学.png西南大学"/>
          <p:cNvPicPr>
            <a:picLocks noChangeAspect="1"/>
          </p:cNvPicPr>
          <p:nvPr userDrawn="1"/>
        </p:nvPicPr>
        <p:blipFill rotWithShape="1">
          <a:blip r:embed="rId2">
            <a:duotone>
              <a:schemeClr val="accent2">
                <a:shade val="45000"/>
                <a:satMod val="135000"/>
              </a:schemeClr>
              <a:prstClr val="white"/>
            </a:duotone>
          </a:blip>
          <a:srcRect t="7906" b="7906"/>
          <a:stretch>
            <a:fillRect/>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pic>
        <p:nvPicPr>
          <p:cNvPr id="5" name="图片 4"/>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5" name="图片 4"/>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5777" y="290547"/>
            <a:ext cx="5323576" cy="440460"/>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grpSp>
        <p:nvGrpSpPr>
          <p:cNvPr id="7" name="组合 19"/>
          <p:cNvGrpSpPr/>
          <p:nvPr userDrawn="1"/>
        </p:nvGrpSpPr>
        <p:grpSpPr>
          <a:xfrm>
            <a:off x="-139481" y="372601"/>
            <a:ext cx="631650" cy="341703"/>
            <a:chOff x="883264" y="476230"/>
            <a:chExt cx="842200" cy="455604"/>
          </a:xfrm>
          <a:solidFill>
            <a:srgbClr val="FFC600"/>
          </a:solidFill>
        </p:grpSpPr>
        <p:sp>
          <p:nvSpPr>
            <p:cNvPr id="8" name="圆角矩形 7"/>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9" name="燕尾形 8"/>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0" name="燕尾形 9"/>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11" name="图片 10"/>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45777" y="297091"/>
            <a:ext cx="6098875" cy="505944"/>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en-US" altLang="zh-CN" dirty="0"/>
              <a:t>Click to edit Master title style</a:t>
            </a:r>
            <a:endParaRPr lang="zh-CN" altLang="en-US" dirty="0"/>
          </a:p>
        </p:txBody>
      </p:sp>
      <p:sp>
        <p:nvSpPr>
          <p:cNvPr id="9" name="矩形 8"/>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grpSp>
        <p:nvGrpSpPr>
          <p:cNvPr id="11" name="组合 19"/>
          <p:cNvGrpSpPr/>
          <p:nvPr userDrawn="1"/>
        </p:nvGrpSpPr>
        <p:grpSpPr>
          <a:xfrm>
            <a:off x="-139481" y="372601"/>
            <a:ext cx="631650" cy="341703"/>
            <a:chOff x="883264" y="476230"/>
            <a:chExt cx="842200" cy="455604"/>
          </a:xfrm>
          <a:solidFill>
            <a:srgbClr val="FFC600"/>
          </a:solidFill>
        </p:grpSpPr>
        <p:sp>
          <p:nvSpPr>
            <p:cNvPr id="12" name="圆角矩形 11"/>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3" name="燕尾形 12"/>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4" name="燕尾形 13"/>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8588" y="290480"/>
            <a:ext cx="5883215" cy="505944"/>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en-US" altLang="zh-CN" dirty="0"/>
              <a:t>Click to edit Master title style</a:t>
            </a:r>
            <a:endParaRPr lang="zh-CN" altLang="en-US" dirty="0"/>
          </a:p>
        </p:txBody>
      </p:sp>
      <p:sp>
        <p:nvSpPr>
          <p:cNvPr id="5" name="Rectangle 10"/>
          <p:cNvSpPr>
            <a:spLocks noGrp="1" noChangeArrowheads="1"/>
          </p:cNvSpPr>
          <p:nvPr>
            <p:ph type="ftr" sz="quarter" idx="11"/>
          </p:nvPr>
        </p:nvSpPr>
        <p:spPr>
          <a:xfrm>
            <a:off x="3352800" y="4686300"/>
            <a:ext cx="2971800" cy="342900"/>
          </a:xfrm>
          <a:prstGeom prst="rect">
            <a:avLst/>
          </a:prstGeom>
        </p:spPr>
        <p:txBody>
          <a:bodyPr/>
          <a:lstStyle>
            <a:lvl1pPr>
              <a:defRPr/>
            </a:lvl1pPr>
          </a:lstStyle>
          <a:p>
            <a:pPr>
              <a:defRPr/>
            </a:pPr>
            <a:endParaRPr lang="en-US" altLang="zh-CN" dirty="0"/>
          </a:p>
        </p:txBody>
      </p:sp>
      <p:sp>
        <p:nvSpPr>
          <p:cNvPr id="6" name="Rectangle 11"/>
          <p:cNvSpPr>
            <a:spLocks noGrp="1" noChangeArrowheads="1"/>
          </p:cNvSpPr>
          <p:nvPr>
            <p:ph type="sldNum" sz="quarter" idx="12"/>
          </p:nvPr>
        </p:nvSpPr>
        <p:spPr/>
        <p:txBody>
          <a:bodyPr/>
          <a:lstStyle>
            <a:lvl1pPr>
              <a:defRPr/>
            </a:lvl1pPr>
          </a:lstStyle>
          <a:p>
            <a:pPr>
              <a:defRPr/>
            </a:pPr>
            <a:fld id="{D8BF55B7-066E-4984-AE09-AD3C6D723B67}" type="slidenum">
              <a:rPr lang="zh-CN" altLang="en-US"/>
            </a:fld>
            <a:endParaRPr lang="en-US" altLang="zh-CN"/>
          </a:p>
        </p:txBody>
      </p:sp>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grpSp>
        <p:nvGrpSpPr>
          <p:cNvPr id="9" name="组合 19"/>
          <p:cNvGrpSpPr/>
          <p:nvPr userDrawn="1"/>
        </p:nvGrpSpPr>
        <p:grpSpPr>
          <a:xfrm>
            <a:off x="-139481" y="372601"/>
            <a:ext cx="631650" cy="341703"/>
            <a:chOff x="883264" y="476230"/>
            <a:chExt cx="842200" cy="455604"/>
          </a:xfrm>
          <a:solidFill>
            <a:srgbClr val="FFC600"/>
          </a:solidFill>
        </p:grpSpPr>
        <p:sp>
          <p:nvSpPr>
            <p:cNvPr id="10" name="圆角矩形 9"/>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1" name="燕尾形 10"/>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2" name="燕尾形 11"/>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63745"/>
            <a:ext cx="464185" cy="46291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372601"/>
            <a:ext cx="6400800" cy="365522"/>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文本占位符 2"/>
          <p:cNvSpPr>
            <a:spLocks noGrp="1"/>
          </p:cNvSpPr>
          <p:nvPr>
            <p:ph type="body" sz="half" idx="1"/>
          </p:nvPr>
        </p:nvSpPr>
        <p:spPr>
          <a:xfrm>
            <a:off x="533400" y="1208485"/>
            <a:ext cx="4019550" cy="353496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05350" y="1208485"/>
            <a:ext cx="4019550" cy="353496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矩形 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grpSp>
        <p:nvGrpSpPr>
          <p:cNvPr id="10" name="组合 19"/>
          <p:cNvGrpSpPr/>
          <p:nvPr userDrawn="1"/>
        </p:nvGrpSpPr>
        <p:grpSpPr>
          <a:xfrm>
            <a:off x="-139481" y="372601"/>
            <a:ext cx="631650" cy="341703"/>
            <a:chOff x="883264" y="476230"/>
            <a:chExt cx="842200" cy="455604"/>
          </a:xfrm>
          <a:solidFill>
            <a:srgbClr val="FFC600"/>
          </a:solidFill>
        </p:grpSpPr>
        <p:sp>
          <p:nvSpPr>
            <p:cNvPr id="11" name="圆角矩形 10"/>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2" name="燕尾形 11"/>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3" name="燕尾形 12"/>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5" name="图片 4"/>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117871" cy="571545"/>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4" name="灯片编号占位符 4"/>
          <p:cNvSpPr>
            <a:spLocks noGrp="1"/>
          </p:cNvSpPr>
          <p:nvPr>
            <p:ph type="sldNum" sz="quarter" idx="10"/>
          </p:nvPr>
        </p:nvSpPr>
        <p:spPr>
          <a:xfrm>
            <a:off x="0" y="4908948"/>
            <a:ext cx="9144000" cy="201216"/>
          </a:xfrm>
          <a:prstGeom prst="rect">
            <a:avLst/>
          </a:prstGeom>
        </p:spPr>
        <p:txBody>
          <a:bodyPr/>
          <a:lstStyle>
            <a:lvl1pPr algn="l">
              <a:defRPr/>
            </a:lvl1pPr>
          </a:lstStyle>
          <a:p>
            <a:fld id="{DBE2DA07-CE19-4C9B-A0EC-06D3955056CF}" type="slidenum">
              <a:rPr lang="en-US" altLang="zh-CN" smtClean="0"/>
            </a:fld>
            <a:endParaRPr lang="en-US" altLang="zh-CN"/>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9" name="文本占位符 26"/>
          <p:cNvSpPr>
            <a:spLocks noGrp="1"/>
          </p:cNvSpPr>
          <p:nvPr>
            <p:ph type="body" sz="quarter" idx="11" hasCustomPrompt="1"/>
          </p:nvPr>
        </p:nvSpPr>
        <p:spPr>
          <a:xfrm>
            <a:off x="582038" y="1278636"/>
            <a:ext cx="7357005" cy="2956934"/>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0" y="4908948"/>
            <a:ext cx="9144000" cy="201216"/>
          </a:xfrm>
          <a:prstGeom prst="rect">
            <a:avLst/>
          </a:prstGeom>
        </p:spPr>
        <p:txBody>
          <a:bodyPr/>
          <a:lstStyle>
            <a:lvl1pPr>
              <a:defRPr/>
            </a:lvl1pPr>
          </a:lstStyle>
          <a:p>
            <a:fld id="{768BECB6-6F87-4AA7-A36C-D5289AC9CF42}" type="slidenum">
              <a:rPr lang="en-US" altLang="zh-CN"/>
            </a:fld>
            <a:endParaRPr lang="en-US" altLang="zh-CN"/>
          </a:p>
        </p:txBody>
      </p:sp>
      <p:grpSp>
        <p:nvGrpSpPr>
          <p:cNvPr id="3" name="组合 19"/>
          <p:cNvGrpSpPr/>
          <p:nvPr userDrawn="1"/>
        </p:nvGrpSpPr>
        <p:grpSpPr>
          <a:xfrm>
            <a:off x="-139481" y="372601"/>
            <a:ext cx="631650" cy="341703"/>
            <a:chOff x="883264" y="476230"/>
            <a:chExt cx="842200" cy="455604"/>
          </a:xfrm>
          <a:solidFill>
            <a:srgbClr val="FFC600"/>
          </a:solidFill>
        </p:grpSpPr>
        <p:sp>
          <p:nvSpPr>
            <p:cNvPr id="4" name="圆角矩形 3"/>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5" name="燕尾形 4"/>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6" name="燕尾形 5"/>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7" name="标题 1"/>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pic>
        <p:nvPicPr>
          <p:cNvPr id="9" name="图片 8"/>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3" name="图片 2"/>
          <p:cNvPicPr>
            <a:picLocks noChangeAspect="1"/>
          </p:cNvPicPr>
          <p:nvPr userDrawn="1">
            <p:custDataLst>
              <p:tags r:id="rId3"/>
            </p:custDataLst>
          </p:nvPr>
        </p:nvPicPr>
        <p:blipFill>
          <a:blip r:embed="rId4"/>
          <a:stretch>
            <a:fillRect/>
          </a:stretch>
        </p:blipFill>
        <p:spPr>
          <a:xfrm>
            <a:off x="8542020" y="4559935"/>
            <a:ext cx="464185" cy="4629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3" name="图片 2"/>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tags" Target="../tags/tag20.xml"/><Relationship Id="rId2" Type="http://schemas.openxmlformats.org/officeDocument/2006/relationships/image" Target="../media/image18.png"/><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2.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hyperlink" Target="https://www.researchgate.net/journal/International-Journal-of-Industrial-Engineering-and-Management-2217-266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7.xml"/><Relationship Id="rId2" Type="http://schemas.openxmlformats.org/officeDocument/2006/relationships/image" Target="../media/image29.png"/><Relationship Id="rId1" Type="http://schemas.openxmlformats.org/officeDocument/2006/relationships/image" Target="../media/image28.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7.xml"/><Relationship Id="rId2" Type="http://schemas.openxmlformats.org/officeDocument/2006/relationships/image" Target="../media/image29.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27.xml"/><Relationship Id="rId7" Type="http://schemas.openxmlformats.org/officeDocument/2006/relationships/image" Target="../media/image34.png"/><Relationship Id="rId6" Type="http://schemas.openxmlformats.org/officeDocument/2006/relationships/tags" Target="../tags/tag26.xml"/><Relationship Id="rId5" Type="http://schemas.openxmlformats.org/officeDocument/2006/relationships/image" Target="../media/image33.png"/><Relationship Id="rId4" Type="http://schemas.openxmlformats.org/officeDocument/2006/relationships/tags" Target="../tags/tag25.xml"/><Relationship Id="rId3" Type="http://schemas.openxmlformats.org/officeDocument/2006/relationships/image" Target="../media/image32.png"/><Relationship Id="rId2" Type="http://schemas.openxmlformats.org/officeDocument/2006/relationships/tags" Target="../tags/tag24.xml"/><Relationship Id="rId10" Type="http://schemas.openxmlformats.org/officeDocument/2006/relationships/notesSlide" Target="../notesSlides/notesSlide14.xml"/><Relationship Id="rId1" Type="http://schemas.openxmlformats.org/officeDocument/2006/relationships/image" Target="../media/image31.emf"/></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7.xml"/><Relationship Id="rId3" Type="http://schemas.openxmlformats.org/officeDocument/2006/relationships/image" Target="../media/image29.png"/><Relationship Id="rId2" Type="http://schemas.openxmlformats.org/officeDocument/2006/relationships/image" Target="../media/image36.jpeg"/><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7.xml"/><Relationship Id="rId2" Type="http://schemas.openxmlformats.org/officeDocument/2006/relationships/image" Target="../media/image37.jpeg"/><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9.png"/><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7.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4.png"/><Relationship Id="rId3" Type="http://schemas.openxmlformats.org/officeDocument/2006/relationships/tags" Target="../tags/tag30.xml"/><Relationship Id="rId2" Type="http://schemas.openxmlformats.org/officeDocument/2006/relationships/image" Target="../media/image43.png"/><Relationship Id="rId1" Type="http://schemas.openxmlformats.org/officeDocument/2006/relationships/tags" Target="../tags/tag29.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tags" Target="../tags/tag3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51.png"/><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tags" Target="../tags/tag3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GIF"/><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xml"/><Relationship Id="rId1"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jpeg"/><Relationship Id="rId1" Type="http://schemas.openxmlformats.org/officeDocument/2006/relationships/tags" Target="../tags/tag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image" Target="../media/image57.wmf"/></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6208873"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sz="3600" b="1" dirty="0">
                <a:solidFill>
                  <a:srgbClr val="FFC000"/>
                </a:solidFill>
                <a:latin typeface="Tahoma" panose="020B0604030504040204" charset="0"/>
              </a:rPr>
              <a:t>第</a:t>
            </a:r>
            <a:r>
              <a:rPr kumimoji="1" lang="en-US" altLang="zh-CN" sz="3600" b="1" dirty="0">
                <a:solidFill>
                  <a:srgbClr val="FFC000"/>
                </a:solidFill>
                <a:latin typeface="Tahoma" panose="020B0604030504040204" charset="0"/>
              </a:rPr>
              <a:t>2</a:t>
            </a:r>
            <a:r>
              <a:rPr kumimoji="1" lang="zh-CN" altLang="en-US" sz="3600" b="1" dirty="0">
                <a:solidFill>
                  <a:srgbClr val="FFC000"/>
                </a:solidFill>
                <a:latin typeface="Tahoma" panose="020B0604030504040204" charset="0"/>
              </a:rPr>
              <a:t>章 软件测试的基本概念</a:t>
            </a:r>
            <a:endParaRPr kumimoji="1" lang="zh-CN" altLang="en-US" sz="3600" b="1" dirty="0">
              <a:solidFill>
                <a:srgbClr val="FFC000"/>
              </a:solidFill>
              <a:latin typeface="Tahoma" panose="020B0604030504040204" charset="0"/>
            </a:endParaRP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质量模型</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以</a:t>
            </a:r>
            <a:r>
              <a:rPr kumimoji="1" lang="en-US" altLang="zh-CN" sz="2400" dirty="0">
                <a:latin typeface="微软雅黑" panose="020B0503020204020204" pitchFamily="34" charset="-122"/>
                <a:ea typeface="微软雅黑" panose="020B0503020204020204" pitchFamily="34" charset="-122"/>
              </a:rPr>
              <a:t>ISO 25010</a:t>
            </a:r>
            <a:r>
              <a:rPr kumimoji="1" lang="zh-CN" altLang="en-US" sz="2400" dirty="0">
                <a:latin typeface="微软雅黑" panose="020B0503020204020204" pitchFamily="34" charset="-122"/>
                <a:ea typeface="微软雅黑" panose="020B0503020204020204" pitchFamily="34" charset="-122"/>
              </a:rPr>
              <a:t>为例</a:t>
            </a:r>
            <a:r>
              <a:rPr kumimoji="1" lang="zh-CN" altLang="en-US" sz="2400" dirty="0">
                <a:latin typeface="微软雅黑" panose="020B0503020204020204" pitchFamily="34" charset="-122"/>
                <a:ea typeface="微软雅黑" panose="020B0503020204020204" pitchFamily="34" charset="-122"/>
              </a:rPr>
              <a:t>介绍</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920493"/>
            <a:ext cx="6713088"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质量包含哪些属性，属性之间的</a:t>
            </a:r>
            <a:r>
              <a:rPr lang="zh-CN" altLang="en-US" sz="2000" dirty="0">
                <a:latin typeface="微软雅黑" panose="020B0503020204020204" pitchFamily="34" charset="-122"/>
                <a:ea typeface="微软雅黑" panose="020B0503020204020204" pitchFamily="34" charset="-122"/>
                <a:sym typeface="+mn-ea"/>
              </a:rPr>
              <a:t>关系</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ISO 25010</a:t>
            </a:r>
            <a:r>
              <a:rPr lang="zh-CN" altLang="en-US" sz="2000" dirty="0">
                <a:latin typeface="微软雅黑" panose="020B0503020204020204" pitchFamily="34" charset="-122"/>
                <a:ea typeface="微软雅黑" panose="020B0503020204020204" pitchFamily="34" charset="-122"/>
                <a:sym typeface="+mn-ea"/>
              </a:rPr>
              <a:t>包含</a:t>
            </a:r>
            <a:r>
              <a:rPr lang="en-US" altLang="zh-CN" sz="2000" dirty="0">
                <a:latin typeface="微软雅黑" panose="020B0503020204020204" pitchFamily="34" charset="-122"/>
                <a:ea typeface="微软雅黑" panose="020B0503020204020204" pitchFamily="34" charset="-122"/>
                <a:sym typeface="+mn-ea"/>
              </a:rPr>
              <a:t>8</a:t>
            </a:r>
            <a:r>
              <a:rPr lang="zh-CN" altLang="en-US" sz="2000" dirty="0">
                <a:latin typeface="微软雅黑" panose="020B0503020204020204" pitchFamily="34" charset="-122"/>
                <a:ea typeface="微软雅黑" panose="020B0503020204020204" pitchFamily="34" charset="-122"/>
                <a:sym typeface="+mn-ea"/>
              </a:rPr>
              <a:t>个</a:t>
            </a:r>
            <a:r>
              <a:rPr lang="zh-CN" altLang="en-US" sz="2000" dirty="0">
                <a:latin typeface="微软雅黑" panose="020B0503020204020204" pitchFamily="34" charset="-122"/>
                <a:ea typeface="微软雅黑" panose="020B0503020204020204" pitchFamily="34" charset="-122"/>
                <a:sym typeface="+mn-ea"/>
              </a:rPr>
              <a:t>部分</a:t>
            </a:r>
            <a:endParaRPr lang="zh-CN" altLang="en-US" sz="2000" dirty="0">
              <a:latin typeface="微软雅黑" panose="020B0503020204020204" pitchFamily="34" charset="-122"/>
              <a:ea typeface="微软雅黑" panose="020B0503020204020204" pitchFamily="34" charset="-122"/>
              <a:sym typeface="+mn-ea"/>
            </a:endParaRPr>
          </a:p>
        </p:txBody>
      </p:sp>
      <p:pic>
        <p:nvPicPr>
          <p:cNvPr id="100" name="图片 99"/>
          <p:cNvPicPr/>
          <p:nvPr/>
        </p:nvPicPr>
        <p:blipFill>
          <a:blip r:embed="rId1"/>
          <a:stretch>
            <a:fillRect/>
          </a:stretch>
        </p:blipFill>
        <p:spPr>
          <a:xfrm>
            <a:off x="300990" y="2301875"/>
            <a:ext cx="8542655" cy="2212975"/>
          </a:xfrm>
          <a:prstGeom prst="rect">
            <a:avLst/>
          </a:prstGeom>
          <a:noFill/>
          <a:ln w="9525">
            <a:noFill/>
          </a:ln>
        </p:spPr>
      </p:pic>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781685" y="1110615"/>
            <a:ext cx="7235190" cy="3589020"/>
          </a:xfrm>
          <a:prstGeom prst="rect">
            <a:avLst/>
          </a:prstGeom>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531495" y="508000"/>
            <a:ext cx="6962140" cy="4335780"/>
          </a:xfrm>
          <a:prstGeom prst="rect">
            <a:avLst/>
          </a:prstGeom>
        </p:spPr>
      </p:pic>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60070" y="915670"/>
            <a:ext cx="6995160" cy="18256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60070" y="2821305"/>
            <a:ext cx="7020560" cy="2043430"/>
          </a:xfrm>
          <a:prstGeom prst="rect">
            <a:avLst/>
          </a:prstGeom>
        </p:spPr>
      </p:pic>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82295" y="723265"/>
            <a:ext cx="6332220" cy="4217670"/>
          </a:xfrm>
          <a:prstGeom prst="rect">
            <a:avLst/>
          </a:prstGeom>
        </p:spPr>
      </p:pic>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使用质量</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1727895"/>
            <a:ext cx="6713088"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使用质量模型包括四个质量特性，分别为有效性、生产率、安全性以及满意度</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软件缺陷的定义</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7497" y="357504"/>
            <a:ext cx="5323576" cy="440460"/>
          </a:xfrm>
        </p:spPr>
        <p:txBody>
          <a:bodyPr>
            <a:noAutofit/>
          </a:bodyPr>
          <a:lstStyle/>
          <a:p>
            <a:r>
              <a:rPr dirty="0">
                <a:latin typeface="微软雅黑" panose="020B0503020204020204" pitchFamily="34" charset="-122"/>
                <a:ea typeface="微软雅黑" panose="020B0503020204020204" pitchFamily="34" charset="-122"/>
              </a:rPr>
              <a:t>第一个</a:t>
            </a:r>
            <a:r>
              <a:rPr lang="en-US" altLang="zh-CN" dirty="0">
                <a:latin typeface="微软雅黑" panose="020B0503020204020204" pitchFamily="34" charset="-122"/>
                <a:ea typeface="微软雅黑" panose="020B0503020204020204" pitchFamily="34" charset="-122"/>
              </a:rPr>
              <a:t>BUG</a:t>
            </a:r>
            <a:endParaRPr lang="en-US" altLang="zh-CN" dirty="0">
              <a:latin typeface="微软雅黑" panose="020B0503020204020204" pitchFamily="34" charset="-122"/>
              <a:ea typeface="微软雅黑" panose="020B0503020204020204" pitchFamily="34" charset="-122"/>
            </a:endParaRPr>
          </a:p>
        </p:txBody>
      </p:sp>
      <p:pic>
        <p:nvPicPr>
          <p:cNvPr id="56322" name="Picture 2" descr="First Computer Bug"/>
          <p:cNvPicPr>
            <a:picLocks noChangeAspect="1" noChangeArrowheads="1"/>
          </p:cNvPicPr>
          <p:nvPr/>
        </p:nvPicPr>
        <p:blipFill>
          <a:blip r:embed="rId1" cstate="print"/>
          <a:srcRect/>
          <a:stretch>
            <a:fillRect/>
          </a:stretch>
        </p:blipFill>
        <p:spPr bwMode="auto">
          <a:xfrm>
            <a:off x="4149090" y="2262505"/>
            <a:ext cx="4274820" cy="2735580"/>
          </a:xfrm>
          <a:prstGeom prst="rect">
            <a:avLst/>
          </a:prstGeom>
          <a:noFill/>
        </p:spPr>
      </p:pic>
      <p:sp>
        <p:nvSpPr>
          <p:cNvPr id="3" name="根据分享大纲以及讲义开头列写的学习要点，依次开始深入讲解。"/>
          <p:cNvSpPr txBox="1"/>
          <p:nvPr>
            <p:custDataLst>
              <p:tags r:id="rId2"/>
            </p:custDataLst>
          </p:nvPr>
        </p:nvSpPr>
        <p:spPr>
          <a:xfrm>
            <a:off x="574609" y="1212910"/>
            <a:ext cx="6713088"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1946</a:t>
            </a:r>
            <a:r>
              <a:rPr lang="zh-CN" altLang="en-US" sz="2000" dirty="0">
                <a:latin typeface="微软雅黑" panose="020B0503020204020204" pitchFamily="34" charset="-122"/>
                <a:ea typeface="微软雅黑" panose="020B0503020204020204" pitchFamily="34" charset="-122"/>
                <a:sym typeface="+mn-ea"/>
              </a:rPr>
              <a:t>年，Grace Hopper在使用Mark II型号计算机工作时发现由于虫子进入继电器导致的故障，这也是第一个被报告的计算机</a:t>
            </a:r>
            <a:r>
              <a:rPr lang="en-US" altLang="zh-CN" sz="2000" dirty="0">
                <a:latin typeface="微软雅黑" panose="020B0503020204020204" pitchFamily="34" charset="-122"/>
                <a:ea typeface="微软雅黑" panose="020B0503020204020204" pitchFamily="34" charset="-122"/>
                <a:sym typeface="+mn-ea"/>
              </a:rPr>
              <a:t>bug</a:t>
            </a:r>
            <a:endParaRPr lang="en-US"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软件缺陷</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1266250"/>
            <a:ext cx="6713088"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IEEE 729</a:t>
            </a:r>
            <a:r>
              <a:rPr lang="zh-CN" altLang="en-US" sz="2000" dirty="0">
                <a:latin typeface="微软雅黑" panose="020B0503020204020204" pitchFamily="34" charset="-122"/>
                <a:ea typeface="微软雅黑" panose="020B0503020204020204" pitchFamily="34" charset="-122"/>
                <a:sym typeface="+mn-ea"/>
              </a:rPr>
              <a:t>对软件缺陷的定义：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从产品内部看，软件缺陷是软件产品开发或维护过程中所存在的错误、毛病等各种问题；</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从外部看，软件缺陷是系统所需要实现的某种功能的失效或违背。 </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1035428"/>
            <a:ext cx="6713088"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符合以下之一即认为是软件</a:t>
            </a:r>
            <a:r>
              <a:rPr lang="zh-CN" altLang="en-US" sz="2000" dirty="0">
                <a:latin typeface="微软雅黑" panose="020B0503020204020204" pitchFamily="34" charset="-122"/>
                <a:ea typeface="微软雅黑" panose="020B0503020204020204" pitchFamily="34" charset="-122"/>
                <a:sym typeface="+mn-ea"/>
              </a:rPr>
              <a:t>缺陷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未实现需求说明书要求的</a:t>
            </a:r>
            <a:r>
              <a:rPr lang="zh-CN" altLang="en-US" sz="2000" dirty="0">
                <a:latin typeface="微软雅黑" panose="020B0503020204020204" pitchFamily="34" charset="-122"/>
                <a:ea typeface="微软雅黑" panose="020B0503020204020204" pitchFamily="34" charset="-122"/>
                <a:sym typeface="+mn-ea"/>
              </a:rPr>
              <a:t>功能</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出现了需求说明书指明不应该出现的</a:t>
            </a:r>
            <a:r>
              <a:rPr lang="zh-CN" altLang="en-US" sz="2000" dirty="0">
                <a:latin typeface="微软雅黑" panose="020B0503020204020204" pitchFamily="34" charset="-122"/>
                <a:ea typeface="微软雅黑" panose="020B0503020204020204" pitchFamily="34" charset="-122"/>
                <a:sym typeface="+mn-ea"/>
              </a:rPr>
              <a:t>错误</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实现了需求说明书未提到的</a:t>
            </a:r>
            <a:r>
              <a:rPr lang="zh-CN" altLang="en-US" sz="2000" dirty="0">
                <a:latin typeface="微软雅黑" panose="020B0503020204020204" pitchFamily="34" charset="-122"/>
                <a:ea typeface="微软雅黑" panose="020B0503020204020204" pitchFamily="34" charset="-122"/>
                <a:sym typeface="+mn-ea"/>
              </a:rPr>
              <a:t>功能</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未实现需求说明书虽未明确提及但应该实现的</a:t>
            </a:r>
            <a:r>
              <a:rPr lang="zh-CN" altLang="en-US" sz="2000" dirty="0">
                <a:latin typeface="微软雅黑" panose="020B0503020204020204" pitchFamily="34" charset="-122"/>
                <a:ea typeface="微软雅黑" panose="020B0503020204020204" pitchFamily="34" charset="-122"/>
                <a:sym typeface="+mn-ea"/>
              </a:rPr>
              <a:t>功能</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用户体验不佳，如</a:t>
            </a:r>
            <a:r>
              <a:rPr lang="zh-CN" altLang="en-US" sz="2000" dirty="0">
                <a:latin typeface="微软雅黑" panose="020B0503020204020204" pitchFamily="34" charset="-122"/>
                <a:ea typeface="微软雅黑" panose="020B0503020204020204" pitchFamily="34" charset="-122"/>
                <a:sym typeface="+mn-ea"/>
              </a:rPr>
              <a:t>软件难以理解、不易使用、运行缓慢</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a:sym typeface="+mn-ea"/>
              </a:rPr>
              <a:t>第一章</a:t>
            </a:r>
            <a:r>
              <a:rPr>
                <a:sym typeface="+mn-ea"/>
              </a:rPr>
              <a:t>回顾</a:t>
            </a:r>
            <a:endParaRPr>
              <a:sym typeface="+mn-ea"/>
            </a:endParaRPr>
          </a:p>
        </p:txBody>
      </p:sp>
      <p:sp>
        <p:nvSpPr>
          <p:cNvPr id="20483" name="Content Placeholder 2"/>
          <p:cNvSpPr>
            <a:spLocks noGrp="1"/>
          </p:cNvSpPr>
          <p:nvPr>
            <p:ph idx="4294967295"/>
          </p:nvPr>
        </p:nvSpPr>
        <p:spPr>
          <a:xfrm>
            <a:off x="198755" y="1258570"/>
            <a:ext cx="7302500" cy="3854450"/>
          </a:xfrm>
        </p:spPr>
        <p:txBody>
          <a:bodyPr>
            <a:normAutofit lnSpcReduction="10000"/>
          </a:bodyPr>
          <a:lstStyle/>
          <a:p>
            <a:pPr>
              <a:lnSpc>
                <a:spcPct val="150000"/>
              </a:lnSpc>
            </a:pPr>
            <a:r>
              <a:rPr lang="en-US" altLang="zh-CN" sz="1800" dirty="0">
                <a:latin typeface="楷体_GB2312" pitchFamily="49" charset="-122"/>
                <a:ea typeface="楷体_GB2312" pitchFamily="49" charset="-122"/>
              </a:rPr>
              <a:t>软件测试的必要性</a:t>
            </a:r>
            <a:endParaRPr lang="en-US" altLang="zh-CN"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软件测试的定义：正向和反向</a:t>
            </a:r>
            <a:r>
              <a:rPr lang="en-US" altLang="zh-CN" sz="1800" dirty="0">
                <a:latin typeface="楷体_GB2312" pitchFamily="49" charset="-122"/>
                <a:ea typeface="楷体_GB2312" pitchFamily="49" charset="-122"/>
              </a:rPr>
              <a:t> </a:t>
            </a:r>
            <a:endParaRPr lang="en-US" altLang="zh-CN"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软件测试和开发的关系</a:t>
            </a:r>
            <a:endParaRPr lang="en-US" altLang="zh-CN" sz="1800" dirty="0">
              <a:latin typeface="楷体_GB2312" pitchFamily="49" charset="-122"/>
              <a:ea typeface="楷体_GB2312"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缺陷</a:t>
            </a:r>
            <a:r>
              <a:rPr kumimoji="1" lang="zh-CN" altLang="zh-CN" sz="2400" dirty="0">
                <a:latin typeface="微软雅黑" panose="020B0503020204020204" pitchFamily="34" charset="-122"/>
                <a:ea typeface="微软雅黑" panose="020B0503020204020204" pitchFamily="34" charset="-122"/>
              </a:rPr>
              <a:t>举例</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804605"/>
            <a:ext cx="6713088"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输入</a:t>
            </a:r>
            <a:r>
              <a:rPr lang="zh-CN" altLang="en-US" sz="2000" dirty="0">
                <a:latin typeface="微软雅黑" panose="020B0503020204020204" pitchFamily="34" charset="-122"/>
                <a:ea typeface="微软雅黑" panose="020B0503020204020204" pitchFamily="34" charset="-122"/>
                <a:sym typeface="+mn-ea"/>
              </a:rPr>
              <a:t>缺陷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输出</a:t>
            </a:r>
            <a:r>
              <a:rPr lang="zh-CN" altLang="en-US" sz="2000" dirty="0">
                <a:latin typeface="微软雅黑" panose="020B0503020204020204" pitchFamily="34" charset="-122"/>
                <a:ea typeface="微软雅黑" panose="020B0503020204020204" pitchFamily="34" charset="-122"/>
                <a:sym typeface="+mn-ea"/>
              </a:rPr>
              <a:t>缺陷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计算</a:t>
            </a:r>
            <a:r>
              <a:rPr lang="zh-CN" altLang="en-US" sz="2000" dirty="0">
                <a:latin typeface="微软雅黑" panose="020B0503020204020204" pitchFamily="34" charset="-122"/>
                <a:ea typeface="微软雅黑" panose="020B0503020204020204" pitchFamily="34" charset="-122"/>
                <a:sym typeface="+mn-ea"/>
              </a:rPr>
              <a:t>缺陷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接口</a:t>
            </a:r>
            <a:r>
              <a:rPr lang="zh-CN" altLang="en-US" sz="2000" dirty="0">
                <a:latin typeface="微软雅黑" panose="020B0503020204020204" pitchFamily="34" charset="-122"/>
                <a:ea typeface="微软雅黑" panose="020B0503020204020204" pitchFamily="34" charset="-122"/>
                <a:sym typeface="+mn-ea"/>
              </a:rPr>
              <a:t>缺陷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数据缺陷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逻辑</a:t>
            </a:r>
            <a:r>
              <a:rPr lang="zh-CN" altLang="en-US" sz="2000" dirty="0">
                <a:latin typeface="微软雅黑" panose="020B0503020204020204" pitchFamily="34" charset="-122"/>
                <a:ea typeface="微软雅黑" panose="020B0503020204020204" pitchFamily="34" charset="-122"/>
                <a:sym typeface="+mn-ea"/>
              </a:rPr>
              <a:t>缺陷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产生</a:t>
            </a:r>
            <a:r>
              <a:rPr kumimoji="1" lang="zh-CN" altLang="zh-CN" sz="2400" dirty="0">
                <a:latin typeface="微软雅黑" panose="020B0503020204020204" pitchFamily="34" charset="-122"/>
                <a:ea typeface="微软雅黑" panose="020B0503020204020204" pitchFamily="34" charset="-122"/>
              </a:rPr>
              <a:t>原因</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1266250"/>
            <a:ext cx="6713088"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需求规格说明书问题：需求理解有误，不完整，变化</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团队协作问题：理解不一致，职责划分不清，不重视</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对应用场景考虑不足：高并发，海量数据，软件依赖</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技术问题：技术掌握不足，软件过于复杂，算法</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47808" y="233772"/>
            <a:ext cx="4548188" cy="571500"/>
          </a:xfrm>
        </p:spPr>
        <p:txBody>
          <a:bodyPr>
            <a:normAutofit/>
          </a:bodyPr>
          <a:lstStyle/>
          <a:p>
            <a:r>
              <a:rPr lang="zh-CN" altLang="en-US" dirty="0">
                <a:latin typeface="微软雅黑" panose="020B0503020204020204" pitchFamily="34" charset="-122"/>
                <a:ea typeface="微软雅黑" panose="020B0503020204020204" pitchFamily="34" charset="-122"/>
              </a:rPr>
              <a:t>软件缺陷的构成 </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0" y="4177414"/>
            <a:ext cx="3599986" cy="646331"/>
          </a:xfrm>
          <a:prstGeom prst="rect">
            <a:avLst/>
          </a:prstGeom>
          <a:noFill/>
        </p:spPr>
        <p:txBody>
          <a:bodyPr wrap="square">
            <a:spAutoFit/>
          </a:bodyPr>
          <a:lstStyle/>
          <a:p>
            <a:pPr algn="l"/>
            <a:r>
              <a:rPr lang="en-GB" altLang="zh-CN" sz="1200" b="0" i="0" dirty="0">
                <a:solidFill>
                  <a:srgbClr val="111111"/>
                </a:solidFill>
                <a:effectLst/>
                <a:latin typeface="Roboto" panose="02000000000000000000" pitchFamily="2" charset="0"/>
              </a:rPr>
              <a:t>Requirements-based testing process in practice</a:t>
            </a:r>
            <a:endParaRPr lang="en-GB" altLang="zh-CN" sz="1200" b="0" i="0" dirty="0">
              <a:solidFill>
                <a:srgbClr val="111111"/>
              </a:solidFill>
              <a:effectLst/>
              <a:latin typeface="Roboto" panose="02000000000000000000" pitchFamily="2" charset="0"/>
            </a:endParaRPr>
          </a:p>
          <a:p>
            <a:pPr algn="l"/>
            <a:r>
              <a:rPr lang="en-GB" altLang="zh-CN" sz="1200" b="0" i="0" dirty="0">
                <a:solidFill>
                  <a:srgbClr val="111111"/>
                </a:solidFill>
                <a:effectLst/>
                <a:latin typeface="var(--nova-font-family-sans-serif)"/>
              </a:rPr>
              <a:t>January 2010</a:t>
            </a:r>
            <a:r>
              <a:rPr lang="zh-CN" altLang="en-US" sz="1200" b="0" i="0" dirty="0">
                <a:solidFill>
                  <a:srgbClr val="111111"/>
                </a:solidFill>
                <a:effectLst/>
                <a:latin typeface="var(--nova-font-family-sans-serif)"/>
              </a:rPr>
              <a:t>，</a:t>
            </a:r>
            <a:r>
              <a:rPr lang="en-GB" altLang="zh-CN" sz="1200" b="0" i="0" u="sng" dirty="0">
                <a:solidFill>
                  <a:srgbClr val="111111"/>
                </a:solidFill>
                <a:effectLst/>
                <a:latin typeface="inherit"/>
                <a:hlinkClick r:id="rId1"/>
              </a:rPr>
              <a:t>International Journal of Industrial Engineering and Management</a:t>
            </a:r>
            <a:r>
              <a:rPr lang="en-GB" altLang="zh-CN" sz="1200" b="0" i="0" dirty="0">
                <a:solidFill>
                  <a:srgbClr val="111111"/>
                </a:solidFill>
                <a:effectLst/>
                <a:latin typeface="var(--nova-font-family-sans-serif)"/>
              </a:rPr>
              <a:t> 1(4):155-161</a:t>
            </a:r>
            <a:endParaRPr lang="en-GB" altLang="zh-CN" sz="1200" b="0" i="0" dirty="0">
              <a:solidFill>
                <a:srgbClr val="111111"/>
              </a:solidFill>
              <a:effectLst/>
              <a:latin typeface="var(--nova-font-family-sans-serif)"/>
            </a:endParaRPr>
          </a:p>
        </p:txBody>
      </p:sp>
      <p:pic>
        <p:nvPicPr>
          <p:cNvPr id="7" name="图片 6"/>
          <p:cNvPicPr>
            <a:picLocks noChangeAspect="1"/>
          </p:cNvPicPr>
          <p:nvPr/>
        </p:nvPicPr>
        <p:blipFill>
          <a:blip r:embed="rId2"/>
          <a:stretch>
            <a:fillRect/>
          </a:stretch>
        </p:blipFill>
        <p:spPr>
          <a:xfrm>
            <a:off x="65988" y="1222485"/>
            <a:ext cx="3399296" cy="2916746"/>
          </a:xfrm>
          <a:prstGeom prst="rect">
            <a:avLst/>
          </a:prstGeom>
          <a:ln>
            <a:solidFill>
              <a:schemeClr val="accent2">
                <a:lumMod val="60000"/>
                <a:lumOff val="40000"/>
              </a:schemeClr>
            </a:solidFill>
          </a:ln>
        </p:spPr>
      </p:pic>
      <p:pic>
        <p:nvPicPr>
          <p:cNvPr id="10" name="图片 9"/>
          <p:cNvPicPr>
            <a:picLocks noChangeAspect="1"/>
          </p:cNvPicPr>
          <p:nvPr/>
        </p:nvPicPr>
        <p:blipFill>
          <a:blip r:embed="rId3"/>
          <a:stretch>
            <a:fillRect/>
          </a:stretch>
        </p:blipFill>
        <p:spPr>
          <a:xfrm>
            <a:off x="3661015" y="1331594"/>
            <a:ext cx="5505254" cy="2698529"/>
          </a:xfrm>
          <a:prstGeom prst="rect">
            <a:avLst/>
          </a:prstGeom>
          <a:ln>
            <a:solidFill>
              <a:schemeClr val="accent2">
                <a:lumMod val="60000"/>
                <a:lumOff val="40000"/>
              </a:schemeClr>
            </a:solidFill>
          </a:ln>
        </p:spPr>
      </p:pic>
      <p:sp>
        <p:nvSpPr>
          <p:cNvPr id="12" name="文本框 11"/>
          <p:cNvSpPr txBox="1"/>
          <p:nvPr/>
        </p:nvSpPr>
        <p:spPr>
          <a:xfrm>
            <a:off x="4421172" y="4030123"/>
            <a:ext cx="4656840" cy="276999"/>
          </a:xfrm>
          <a:prstGeom prst="rect">
            <a:avLst/>
          </a:prstGeom>
          <a:noFill/>
        </p:spPr>
        <p:txBody>
          <a:bodyPr wrap="square">
            <a:spAutoFit/>
          </a:bodyPr>
          <a:lstStyle/>
          <a:p>
            <a:r>
              <a:rPr lang="zh-CN" altLang="en-US" sz="1200" dirty="0"/>
              <a:t>https://www.scopemaster.com/blog/root-causes-of-software-bugs/</a:t>
            </a:r>
            <a:endParaRPr lang="zh-CN" alt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804605"/>
            <a:ext cx="6713088"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需求和设计是软件缺陷出现最多的地方，然后才是</a:t>
            </a:r>
            <a:r>
              <a:rPr lang="zh-CN" altLang="en-US" sz="2000" dirty="0">
                <a:latin typeface="微软雅黑" panose="020B0503020204020204" pitchFamily="34" charset="-122"/>
                <a:ea typeface="微软雅黑" panose="020B0503020204020204" pitchFamily="34" charset="-122"/>
                <a:sym typeface="+mn-ea"/>
              </a:rPr>
              <a:t>编程</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可能的</a:t>
            </a:r>
            <a:r>
              <a:rPr lang="zh-CN" altLang="en-US" sz="2000" dirty="0">
                <a:latin typeface="微软雅黑" panose="020B0503020204020204" pitchFamily="34" charset="-122"/>
                <a:ea typeface="微软雅黑" panose="020B0503020204020204" pitchFamily="34" charset="-122"/>
                <a:sym typeface="+mn-ea"/>
              </a:rPr>
              <a:t>原因：</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用户和软件开发人员沟通</a:t>
            </a:r>
            <a:r>
              <a:rPr lang="zh-CN" altLang="en-US" sz="2000" dirty="0">
                <a:latin typeface="微软雅黑" panose="020B0503020204020204" pitchFamily="34" charset="-122"/>
                <a:ea typeface="微软雅黑" panose="020B0503020204020204" pitchFamily="34" charset="-122"/>
                <a:sym typeface="+mn-ea"/>
              </a:rPr>
              <a:t>困难</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需求不够</a:t>
            </a:r>
            <a:r>
              <a:rPr lang="zh-CN" altLang="en-US" sz="2000" dirty="0">
                <a:latin typeface="微软雅黑" panose="020B0503020204020204" pitchFamily="34" charset="-122"/>
                <a:ea typeface="微软雅黑" panose="020B0503020204020204" pitchFamily="34" charset="-122"/>
                <a:sym typeface="+mn-ea"/>
              </a:rPr>
              <a:t>清晰</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需求</a:t>
            </a:r>
            <a:r>
              <a:rPr lang="zh-CN" altLang="en-US" sz="2000" dirty="0">
                <a:latin typeface="微软雅黑" panose="020B0503020204020204" pitchFamily="34" charset="-122"/>
                <a:ea typeface="微软雅黑" panose="020B0503020204020204" pitchFamily="34" charset="-122"/>
                <a:sym typeface="+mn-ea"/>
              </a:rPr>
              <a:t>不一致</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需求</a:t>
            </a:r>
            <a:r>
              <a:rPr lang="zh-CN" altLang="en-US" sz="2000" dirty="0">
                <a:latin typeface="微软雅黑" panose="020B0503020204020204" pitchFamily="34" charset="-122"/>
                <a:ea typeface="微软雅黑" panose="020B0503020204020204" pitchFamily="34" charset="-122"/>
                <a:sym typeface="+mn-ea"/>
              </a:rPr>
              <a:t>变化</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对文档</a:t>
            </a:r>
            <a:r>
              <a:rPr lang="zh-CN" altLang="en-US" sz="2000" dirty="0">
                <a:latin typeface="微软雅黑" panose="020B0503020204020204" pitchFamily="34" charset="-122"/>
                <a:ea typeface="微软雅黑" panose="020B0503020204020204" pitchFamily="34" charset="-122"/>
                <a:sym typeface="+mn-ea"/>
              </a:rPr>
              <a:t>不重视</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软件缺陷的判断准则</a:t>
            </a:r>
            <a:endParaRPr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224155" y="1301750"/>
            <a:ext cx="8574405" cy="2463800"/>
          </a:xfrm>
          <a:prstGeom prst="rect">
            <a:avLst/>
          </a:prstGeom>
        </p:spPr>
      </p:pic>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804605"/>
            <a:ext cx="6713088"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test oracle</a:t>
            </a:r>
            <a:r>
              <a:rPr lang="zh-CN" altLang="en-US" sz="2000" dirty="0">
                <a:latin typeface="微软雅黑" panose="020B0503020204020204" pitchFamily="34" charset="-122"/>
                <a:ea typeface="微软雅黑" panose="020B0503020204020204" pitchFamily="34" charset="-122"/>
                <a:sym typeface="+mn-ea"/>
              </a:rPr>
              <a:t>将被测系统的实际输出和其应有的输出进行比较。一般依据如下内容进行</a:t>
            </a:r>
            <a:r>
              <a:rPr lang="zh-CN" altLang="en-US" sz="2000" dirty="0">
                <a:latin typeface="微软雅黑" panose="020B0503020204020204" pitchFamily="34" charset="-122"/>
                <a:ea typeface="微软雅黑" panose="020B0503020204020204" pitchFamily="34" charset="-122"/>
                <a:sym typeface="+mn-ea"/>
              </a:rPr>
              <a:t>判断</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需求规格说明书和其它需求、设计规范文档</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启发式测试预言（Heuristic oracle）</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基于模型的测试预言（Model-based oracle）</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人类预言（Human oracle）</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5430" y="293736"/>
            <a:ext cx="4968534" cy="506016"/>
          </a:xfrm>
        </p:spPr>
        <p:txBody>
          <a:bodyPr>
            <a:normAutofit/>
          </a:bodyPr>
          <a:lstStyle/>
          <a:p>
            <a:r>
              <a:rPr lang="zh-CN" altLang="en-US" dirty="0">
                <a:latin typeface="微软雅黑" panose="020B0503020204020204" pitchFamily="34" charset="-122"/>
                <a:ea typeface="微软雅黑" panose="020B0503020204020204" pitchFamily="34" charset="-122"/>
              </a:rPr>
              <a:t>软件缺陷在不同阶段的分布 </a:t>
            </a:r>
            <a:endParaRPr lang="zh-CN" altLang="en-US" dirty="0">
              <a:latin typeface="微软雅黑" panose="020B0503020204020204" pitchFamily="34" charset="-122"/>
              <a:ea typeface="微软雅黑" panose="020B0503020204020204" pitchFamily="34" charset="-122"/>
            </a:endParaRPr>
          </a:p>
        </p:txBody>
      </p:sp>
      <p:pic>
        <p:nvPicPr>
          <p:cNvPr id="19459" name="Picture 3" descr="图2-5%20%20软件缺陷在不同阶段的分布图"/>
          <p:cNvPicPr>
            <a:picLocks noGrp="1" noChangeAspect="1" noChangeArrowheads="1"/>
          </p:cNvPicPr>
          <p:nvPr>
            <p:ph idx="1"/>
          </p:nvPr>
        </p:nvPicPr>
        <p:blipFill>
          <a:blip r:embed="rId1" cstate="print"/>
          <a:srcRect/>
          <a:stretch>
            <a:fillRect/>
          </a:stretch>
        </p:blipFill>
        <p:spPr>
          <a:xfrm>
            <a:off x="1611983" y="910497"/>
            <a:ext cx="5288437" cy="3096058"/>
          </a:xfrm>
          <a:noFill/>
        </p:spPr>
      </p:pic>
      <p:sp>
        <p:nvSpPr>
          <p:cNvPr id="19461" name="Rectangle 5"/>
          <p:cNvSpPr>
            <a:spLocks noChangeArrowheads="1"/>
          </p:cNvSpPr>
          <p:nvPr/>
        </p:nvSpPr>
        <p:spPr bwMode="auto">
          <a:xfrm>
            <a:off x="1740516" y="4117300"/>
            <a:ext cx="5159904" cy="741229"/>
          </a:xfrm>
          <a:prstGeom prst="rect">
            <a:avLst/>
          </a:prstGeom>
          <a:noFill/>
          <a:ln w="9525">
            <a:noFill/>
            <a:miter lim="800000"/>
          </a:ln>
        </p:spPr>
        <p:txBody>
          <a:bodyPr wrap="square" lIns="0" tIns="0" rIns="0" bIns="0">
            <a:spAutoFit/>
          </a:bodyPr>
          <a:lstStyle/>
          <a:p>
            <a:pPr>
              <a:lnSpc>
                <a:spcPct val="120000"/>
              </a:lnSpc>
            </a:pPr>
            <a:r>
              <a:rPr lang="zh-CN" altLang="en-US" sz="1400" dirty="0">
                <a:solidFill>
                  <a:schemeClr val="accent5">
                    <a:lumMod val="75000"/>
                  </a:schemeClr>
                </a:solidFill>
                <a:latin typeface="宋体" panose="02010600030101010101" pitchFamily="2" charset="-122"/>
                <a:ea typeface="宋体" panose="02010600030101010101" pitchFamily="2" charset="-122"/>
              </a:rPr>
              <a:t>在真正的程序测试之前，通过审查、评审会可以发现更多的缺陷。</a:t>
            </a:r>
            <a:endParaRPr lang="zh-CN" altLang="en-US" sz="1400" dirty="0">
              <a:solidFill>
                <a:schemeClr val="accent5">
                  <a:lumMod val="75000"/>
                </a:schemeClr>
              </a:solidFill>
              <a:latin typeface="宋体" panose="02010600030101010101" pitchFamily="2" charset="-122"/>
              <a:ea typeface="宋体" panose="02010600030101010101" pitchFamily="2" charset="-122"/>
            </a:endParaRPr>
          </a:p>
          <a:p>
            <a:pPr>
              <a:lnSpc>
                <a:spcPct val="120000"/>
              </a:lnSpc>
            </a:pPr>
            <a:r>
              <a:rPr lang="zh-CN" altLang="en-US" sz="1400" dirty="0">
                <a:solidFill>
                  <a:schemeClr val="accent5">
                    <a:lumMod val="75000"/>
                  </a:schemeClr>
                </a:solidFill>
                <a:latin typeface="宋体" panose="02010600030101010101" pitchFamily="2" charset="-122"/>
                <a:ea typeface="宋体" panose="02010600030101010101" pitchFamily="2" charset="-122"/>
              </a:rPr>
              <a:t>需求的缺陷会在需求评审、设计、编码、测试等过程中会逐步发现，很能在需求分析一个阶段发现</a:t>
            </a:r>
            <a:endParaRPr lang="zh-CN" altLang="en-US" sz="1400" dirty="0">
              <a:solidFill>
                <a:schemeClr val="accent5">
                  <a:lumMod val="75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1688" y="673698"/>
            <a:ext cx="5461016" cy="3796104"/>
          </a:xfrm>
          <a:prstGeom prst="rect">
            <a:avLst/>
          </a:prstGeom>
        </p:spPr>
      </p:pic>
      <p:sp>
        <p:nvSpPr>
          <p:cNvPr id="20482" name="Rectangle 2"/>
          <p:cNvSpPr>
            <a:spLocks noGrp="1" noChangeArrowheads="1"/>
          </p:cNvSpPr>
          <p:nvPr>
            <p:ph type="title"/>
          </p:nvPr>
        </p:nvSpPr>
        <p:spPr>
          <a:xfrm>
            <a:off x="543845" y="223767"/>
            <a:ext cx="4028155" cy="659606"/>
          </a:xfrm>
        </p:spPr>
        <p:txBody>
          <a:bodyPr>
            <a:normAutofit/>
          </a:bodyPr>
          <a:lstStyle/>
          <a:p>
            <a:r>
              <a:rPr lang="zh-CN" altLang="en-US" dirty="0">
                <a:latin typeface="微软雅黑" panose="020B0503020204020204" pitchFamily="34" charset="-122"/>
                <a:ea typeface="微软雅黑" panose="020B0503020204020204" pitchFamily="34" charset="-122"/>
              </a:rPr>
              <a:t>修复软件缺陷的成本</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65957" y="963972"/>
            <a:ext cx="5006435" cy="874407"/>
          </a:xfrm>
          <a:prstGeom prst="rect">
            <a:avLst/>
          </a:prstGeom>
          <a:noFill/>
        </p:spPr>
        <p:txBody>
          <a:bodyPr wrap="none" rtlCol="0">
            <a:spAutoFit/>
          </a:bodyPr>
          <a:lstStyle/>
          <a:p>
            <a:pPr>
              <a:lnSpc>
                <a:spcPct val="150000"/>
              </a:lnSpc>
            </a:pPr>
            <a:r>
              <a:rPr kumimoji="1" lang="zh-CN" altLang="en-US" dirty="0">
                <a:solidFill>
                  <a:schemeClr val="accent2">
                    <a:lumMod val="75000"/>
                  </a:schemeClr>
                </a:solidFill>
                <a:latin typeface="微软雅黑" panose="020B0503020204020204" pitchFamily="34" charset="-122"/>
                <a:ea typeface="微软雅黑" panose="020B0503020204020204" pitchFamily="34" charset="-122"/>
              </a:rPr>
              <a:t>缺陷带来的成本被称为“劣质成本（</a:t>
            </a:r>
            <a:r>
              <a:rPr kumimoji="1" lang="en-US" altLang="zh-CN" dirty="0">
                <a:solidFill>
                  <a:schemeClr val="accent2">
                    <a:lumMod val="75000"/>
                  </a:schemeClr>
                </a:solidFill>
                <a:latin typeface="微软雅黑" panose="020B0503020204020204" pitchFamily="34" charset="-122"/>
                <a:ea typeface="微软雅黑" panose="020B0503020204020204" pitchFamily="34" charset="-122"/>
              </a:rPr>
              <a:t>COPQ</a:t>
            </a:r>
            <a:r>
              <a:rPr kumimoji="1" lang="zh-CN" altLang="en-US" dirty="0">
                <a:solidFill>
                  <a:schemeClr val="accent2">
                    <a:lumMod val="75000"/>
                  </a:schemeClr>
                </a:solidFill>
                <a:latin typeface="微软雅黑" panose="020B0503020204020204" pitchFamily="34" charset="-122"/>
                <a:ea typeface="微软雅黑" panose="020B0503020204020204" pitchFamily="34" charset="-122"/>
              </a:rPr>
              <a:t>）”</a:t>
            </a:r>
            <a:endParaRPr kumimoji="1" lang="en-US" altLang="zh-CN" dirty="0">
              <a:solidFill>
                <a:schemeClr val="accent2">
                  <a:lumMod val="7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dirty="0">
                <a:solidFill>
                  <a:schemeClr val="accent2">
                    <a:lumMod val="75000"/>
                  </a:schemeClr>
                </a:solidFill>
                <a:latin typeface="微软雅黑" panose="020B0503020204020204" pitchFamily="34" charset="-122"/>
                <a:ea typeface="微软雅黑" panose="020B0503020204020204" pitchFamily="34" charset="-122"/>
              </a:rPr>
              <a:t>非线性增长，不及时处理所带来的成本很高</a:t>
            </a:r>
            <a:endParaRPr kumimoji="1"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rPr>
              <a:t>软件测试的分类</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96582" y="216174"/>
            <a:ext cx="5416153" cy="708422"/>
          </a:xfrm>
        </p:spPr>
        <p:txBody>
          <a:bodyPr/>
          <a:lstStyle/>
          <a:p>
            <a:r>
              <a:rPr lang="zh-CN" altLang="en-US" dirty="0">
                <a:latin typeface="微软雅黑" panose="020B0503020204020204" pitchFamily="34" charset="-122"/>
                <a:ea typeface="微软雅黑" panose="020B0503020204020204" pitchFamily="34" charset="-122"/>
              </a:rPr>
              <a:t>软件测试的分类</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327020" y="816229"/>
            <a:ext cx="6120156" cy="39193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13924" y="261764"/>
            <a:ext cx="3535150" cy="3838896"/>
          </a:xfrm>
        </p:spPr>
        <p:txBody>
          <a:bodyPr>
            <a:noAutofit/>
          </a:bodyPr>
          <a:lstStyle/>
          <a:p>
            <a:pPr marL="171450" indent="-171450" defTabSz="685800">
              <a:lnSpc>
                <a:spcPct val="150000"/>
              </a:lnSpc>
              <a:spcBef>
                <a:spcPts val="750"/>
              </a:spcBef>
              <a:buClr>
                <a:srgbClr val="CFA967"/>
              </a:buClr>
              <a:buSzPct val="100000"/>
              <a:buFont typeface="Arial" panose="020B0604020202020204"/>
              <a:buChar char="•"/>
              <a:defRPr/>
            </a:pPr>
            <a:r>
              <a:rPr kumimoji="1" lang="zh-CN" altLang="en-US" sz="2000" dirty="0">
                <a:solidFill>
                  <a:srgbClr val="202B88"/>
                </a:solidFill>
                <a:latin typeface="微软雅黑" panose="020B0503020204020204" pitchFamily="34" charset="-122"/>
                <a:ea typeface="微软雅黑" panose="020B0503020204020204" pitchFamily="34" charset="-122"/>
              </a:rPr>
              <a:t>软件质量与软件</a:t>
            </a:r>
            <a:r>
              <a:rPr kumimoji="1" lang="zh-CN" altLang="en-US" sz="2000" dirty="0">
                <a:solidFill>
                  <a:srgbClr val="202B88"/>
                </a:solidFill>
                <a:latin typeface="微软雅黑" panose="020B0503020204020204" pitchFamily="34" charset="-122"/>
                <a:ea typeface="微软雅黑" panose="020B0503020204020204" pitchFamily="34" charset="-122"/>
              </a:rPr>
              <a:t>缺陷</a:t>
            </a:r>
            <a:endParaRPr kumimoji="1" lang="zh-CN" altLang="en-US"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zh-CN" altLang="en-US" sz="2000" dirty="0">
                <a:solidFill>
                  <a:srgbClr val="202B88"/>
                </a:solidFill>
                <a:latin typeface="微软雅黑" panose="020B0503020204020204" pitchFamily="34" charset="-122"/>
                <a:ea typeface="微软雅黑" panose="020B0503020204020204" pitchFamily="34" charset="-122"/>
              </a:rPr>
              <a:t>软件测试的分类</a:t>
            </a:r>
            <a:endParaRPr kumimoji="1" lang="zh-CN" altLang="en-US"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zh-CN" altLang="en-US" sz="2000" dirty="0">
                <a:solidFill>
                  <a:srgbClr val="202B88"/>
                </a:solidFill>
                <a:latin typeface="微软雅黑" panose="020B0503020204020204" pitchFamily="34" charset="-122"/>
                <a:ea typeface="微软雅黑" panose="020B0503020204020204" pitchFamily="34" charset="-122"/>
              </a:rPr>
              <a:t>静态测试和动态测试</a:t>
            </a:r>
            <a:endParaRPr kumimoji="1" lang="zh-CN" altLang="en-US"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zh-CN" altLang="en-US" sz="2000" dirty="0">
                <a:solidFill>
                  <a:srgbClr val="202B88"/>
                </a:solidFill>
                <a:latin typeface="微软雅黑" panose="020B0503020204020204" pitchFamily="34" charset="-122"/>
                <a:ea typeface="微软雅黑" panose="020B0503020204020204" pitchFamily="34" charset="-122"/>
              </a:rPr>
              <a:t>黑盒测试和白盒测试</a:t>
            </a:r>
            <a:endParaRPr kumimoji="1" lang="en-US" altLang="zh-CN"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zh-CN" altLang="en-US" sz="2000" dirty="0">
                <a:solidFill>
                  <a:srgbClr val="202B88"/>
                </a:solidFill>
                <a:latin typeface="微软雅黑" panose="020B0503020204020204" pitchFamily="34" charset="-122"/>
                <a:ea typeface="微软雅黑" panose="020B0503020204020204" pitchFamily="34" charset="-122"/>
              </a:rPr>
              <a:t>软件测试层次</a:t>
            </a:r>
            <a:endParaRPr kumimoji="1" lang="zh-CN" altLang="en-US" sz="2000" dirty="0">
              <a:solidFill>
                <a:srgbClr val="202B88"/>
              </a:solidFill>
              <a:latin typeface="微软雅黑" panose="020B0503020204020204" pitchFamily="34" charset="-122"/>
              <a:ea typeface="微软雅黑" panose="020B0503020204020204" pitchFamily="34" charset="-122"/>
            </a:endParaRPr>
          </a:p>
          <a:p>
            <a:pPr marL="171450" indent="-171450" defTabSz="685800">
              <a:lnSpc>
                <a:spcPct val="150000"/>
              </a:lnSpc>
              <a:spcBef>
                <a:spcPts val="750"/>
              </a:spcBef>
              <a:buClr>
                <a:srgbClr val="CFA967"/>
              </a:buClr>
              <a:buSzPct val="100000"/>
              <a:buFont typeface="Arial" panose="020B0604020202020204"/>
              <a:buChar char="•"/>
              <a:defRPr/>
            </a:pPr>
            <a:r>
              <a:rPr kumimoji="1" lang="zh-CN" altLang="en-US" sz="2000" dirty="0">
                <a:solidFill>
                  <a:srgbClr val="202B88"/>
                </a:solidFill>
                <a:latin typeface="微软雅黑" panose="020B0503020204020204" pitchFamily="34" charset="-122"/>
                <a:ea typeface="微软雅黑" panose="020B0503020204020204" pitchFamily="34" charset="-122"/>
              </a:rPr>
              <a:t>软件测试工作范畴</a:t>
            </a:r>
            <a:endParaRPr kumimoji="1" lang="en-US" altLang="zh-CN" sz="2000" dirty="0">
              <a:solidFill>
                <a:srgbClr val="202B88"/>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不同维度的分类</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892493"/>
            <a:ext cx="7092315" cy="34251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1800" dirty="0">
                <a:latin typeface="微软雅黑" panose="020B0503020204020204" pitchFamily="34" charset="-122"/>
                <a:ea typeface="微软雅黑" panose="020B0503020204020204" pitchFamily="34" charset="-122"/>
                <a:sym typeface="+mn-ea"/>
              </a:rPr>
              <a:t>按测试的对象分类，如底层测试/单元测试、接口测试/集成测试、系统测试、业务层的验收测试等</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按测试目的分类（测试类型），如功能测试、性能测试、可靠性测试、安全性测试、兼容性测试、回归测试等</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根据测试过程中被测软件是否被执行，分为静态测试和动态测试</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根据是否针对系统的内部结构和具体实现算法来完成测试，可分为白盒测试和黑盒测试</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按测试方法分类：精准测试、变异测试、蜕变测试、MBT等</a:t>
            </a:r>
            <a:endParaRPr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dirty="0">
                <a:latin typeface="微软雅黑" panose="020B0503020204020204" pitchFamily="34" charset="-122"/>
                <a:ea typeface="微软雅黑" panose="020B0503020204020204" pitchFamily="34" charset="-122"/>
              </a:rPr>
              <a:t>软件测试</a:t>
            </a:r>
            <a:r>
              <a:rPr kumimoji="1" lang="zh-CN" altLang="en-US" dirty="0">
                <a:latin typeface="微软雅黑" panose="020B0503020204020204" pitchFamily="34" charset="-122"/>
                <a:ea typeface="微软雅黑" panose="020B0503020204020204" pitchFamily="34" charset="-122"/>
              </a:rPr>
              <a:t>方式的不同</a:t>
            </a:r>
            <a:r>
              <a:rPr kumimoji="1" lang="zh-CN" altLang="en-US" dirty="0">
                <a:latin typeface="微软雅黑" panose="020B0503020204020204" pitchFamily="34" charset="-122"/>
                <a:ea typeface="微软雅黑" panose="020B0503020204020204" pitchFamily="34" charset="-122"/>
              </a:rPr>
              <a:t>侧面</a:t>
            </a:r>
            <a:endParaRPr kumimoji="1" lang="zh-CN" altLang="en-US"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1156084" y="1035427"/>
            <a:ext cx="5311624"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400" dirty="0">
                <a:latin typeface="微软雅黑" panose="020B0503020204020204" pitchFamily="34" charset="-122"/>
                <a:ea typeface="微软雅黑" panose="020B0503020204020204" pitchFamily="34" charset="-122"/>
              </a:rPr>
              <a:t>静态测试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动态测试</a:t>
            </a:r>
            <a:endParaRPr lang="en-US" altLang="zh-CN" sz="2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400" dirty="0">
                <a:latin typeface="微软雅黑" panose="020B0503020204020204" pitchFamily="34" charset="-122"/>
                <a:ea typeface="微软雅黑" panose="020B0503020204020204" pitchFamily="34" charset="-122"/>
              </a:rPr>
              <a:t>主动测试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被动测试</a:t>
            </a:r>
            <a:endParaRPr lang="zh-CN" altLang="en-US" sz="2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400" dirty="0">
                <a:latin typeface="微软雅黑" panose="020B0503020204020204" pitchFamily="34" charset="-122"/>
                <a:ea typeface="微软雅黑" panose="020B0503020204020204" pitchFamily="34" charset="-122"/>
              </a:rPr>
              <a:t>黑盒测试</a:t>
            </a:r>
            <a:r>
              <a:rPr lang="en-US" altLang="zh-CN" sz="2400" dirty="0">
                <a:latin typeface="微软雅黑" panose="020B0503020204020204" pitchFamily="34" charset="-122"/>
                <a:ea typeface="微软雅黑" panose="020B0503020204020204" pitchFamily="34" charset="-122"/>
              </a:rPr>
              <a:t> vs. </a:t>
            </a:r>
            <a:r>
              <a:rPr lang="zh-CN" altLang="en-US" sz="2400" dirty="0">
                <a:latin typeface="微软雅黑" panose="020B0503020204020204" pitchFamily="34" charset="-122"/>
                <a:ea typeface="微软雅黑" panose="020B0503020204020204" pitchFamily="34" charset="-122"/>
              </a:rPr>
              <a:t>白盒测试</a:t>
            </a:r>
            <a:endParaRPr lang="en-US" altLang="zh-CN" sz="2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400" dirty="0">
                <a:latin typeface="微软雅黑" panose="020B0503020204020204" pitchFamily="34" charset="-122"/>
                <a:ea typeface="微软雅黑" panose="020B0503020204020204" pitchFamily="34" charset="-122"/>
              </a:rPr>
              <a:t>手工测试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自动化测试</a:t>
            </a:r>
            <a:endParaRPr lang="en-US" altLang="zh-CN" sz="2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400" dirty="0">
                <a:latin typeface="微软雅黑" panose="020B0503020204020204" pitchFamily="34" charset="-122"/>
                <a:ea typeface="微软雅黑" panose="020B0503020204020204" pitchFamily="34" charset="-122"/>
              </a:rPr>
              <a:t>基于脚本的测试 </a:t>
            </a:r>
            <a:r>
              <a:rPr lang="en-US" altLang="zh-CN" sz="2400" dirty="0">
                <a:latin typeface="微软雅黑" panose="020B0503020204020204" pitchFamily="34" charset="-122"/>
                <a:ea typeface="微软雅黑" panose="020B0503020204020204" pitchFamily="34" charset="-122"/>
              </a:rPr>
              <a:t>vs. </a:t>
            </a:r>
            <a:r>
              <a:rPr lang="zh-CN" altLang="en-US" sz="2400" dirty="0">
                <a:latin typeface="微软雅黑" panose="020B0503020204020204" pitchFamily="34" charset="-122"/>
                <a:ea typeface="微软雅黑" panose="020B0503020204020204" pitchFamily="34" charset="-122"/>
              </a:rPr>
              <a:t>探索式测试</a:t>
            </a:r>
            <a:endParaRPr lang="en-US" altLang="zh-CN" sz="2400" dirty="0">
              <a:latin typeface="微软雅黑" panose="020B0503020204020204" pitchFamily="34" charset="-122"/>
              <a:ea typeface="微软雅黑" panose="020B0503020204020204" pitchFamily="34" charset="-122"/>
            </a:endParaRPr>
          </a:p>
        </p:txBody>
      </p:sp>
      <p:grpSp>
        <p:nvGrpSpPr>
          <p:cNvPr id="4" name="Group 4"/>
          <p:cNvGrpSpPr/>
          <p:nvPr/>
        </p:nvGrpSpPr>
        <p:grpSpPr bwMode="auto">
          <a:xfrm>
            <a:off x="6390893" y="1344507"/>
            <a:ext cx="2301972" cy="2253309"/>
            <a:chOff x="1638" y="2647"/>
            <a:chExt cx="1214" cy="1213"/>
          </a:xfrm>
        </p:grpSpPr>
        <p:sp>
          <p:nvSpPr>
            <p:cNvPr id="5" name="Freeform 5"/>
            <p:cNvSpPr/>
            <p:nvPr/>
          </p:nvSpPr>
          <p:spPr bwMode="auto">
            <a:xfrm>
              <a:off x="1638" y="2647"/>
              <a:ext cx="770" cy="1173"/>
            </a:xfrm>
            <a:custGeom>
              <a:avLst/>
              <a:gdLst>
                <a:gd name="T0" fmla="*/ 0 w 2308"/>
                <a:gd name="T1" fmla="*/ 0 h 3518"/>
                <a:gd name="T2" fmla="*/ 0 w 2308"/>
                <a:gd name="T3" fmla="*/ 0 h 3518"/>
                <a:gd name="T4" fmla="*/ 0 w 2308"/>
                <a:gd name="T5" fmla="*/ 0 h 3518"/>
                <a:gd name="T6" fmla="*/ 0 w 2308"/>
                <a:gd name="T7" fmla="*/ 0 h 3518"/>
                <a:gd name="T8" fmla="*/ 0 w 2308"/>
                <a:gd name="T9" fmla="*/ 0 h 3518"/>
                <a:gd name="T10" fmla="*/ 0 w 2308"/>
                <a:gd name="T11" fmla="*/ 0 h 3518"/>
                <a:gd name="T12" fmla="*/ 0 w 2308"/>
                <a:gd name="T13" fmla="*/ 0 h 3518"/>
                <a:gd name="T14" fmla="*/ 0 w 2308"/>
                <a:gd name="T15" fmla="*/ 0 h 3518"/>
                <a:gd name="T16" fmla="*/ 0 w 2308"/>
                <a:gd name="T17" fmla="*/ 0 h 3518"/>
                <a:gd name="T18" fmla="*/ 0 w 2308"/>
                <a:gd name="T19" fmla="*/ 0 h 3518"/>
                <a:gd name="T20" fmla="*/ 0 w 2308"/>
                <a:gd name="T21" fmla="*/ 0 h 3518"/>
                <a:gd name="T22" fmla="*/ 0 w 2308"/>
                <a:gd name="T23" fmla="*/ 0 h 3518"/>
                <a:gd name="T24" fmla="*/ 0 w 2308"/>
                <a:gd name="T25" fmla="*/ 0 h 3518"/>
                <a:gd name="T26" fmla="*/ 0 w 2308"/>
                <a:gd name="T27" fmla="*/ 0 h 3518"/>
                <a:gd name="T28" fmla="*/ 0 w 2308"/>
                <a:gd name="T29" fmla="*/ 0 h 3518"/>
                <a:gd name="T30" fmla="*/ 0 w 2308"/>
                <a:gd name="T31" fmla="*/ 0 h 3518"/>
                <a:gd name="T32" fmla="*/ 0 w 2308"/>
                <a:gd name="T33" fmla="*/ 0 h 3518"/>
                <a:gd name="T34" fmla="*/ 0 w 2308"/>
                <a:gd name="T35" fmla="*/ 0 h 3518"/>
                <a:gd name="T36" fmla="*/ 0 w 2308"/>
                <a:gd name="T37" fmla="*/ 0 h 3518"/>
                <a:gd name="T38" fmla="*/ 0 w 2308"/>
                <a:gd name="T39" fmla="*/ 0 h 3518"/>
                <a:gd name="T40" fmla="*/ 0 w 2308"/>
                <a:gd name="T41" fmla="*/ 0 h 3518"/>
                <a:gd name="T42" fmla="*/ 0 w 2308"/>
                <a:gd name="T43" fmla="*/ 0 h 3518"/>
                <a:gd name="T44" fmla="*/ 0 w 2308"/>
                <a:gd name="T45" fmla="*/ 0 h 3518"/>
                <a:gd name="T46" fmla="*/ 0 w 2308"/>
                <a:gd name="T47" fmla="*/ 0 h 3518"/>
                <a:gd name="T48" fmla="*/ 0 w 2308"/>
                <a:gd name="T49" fmla="*/ 0 h 3518"/>
                <a:gd name="T50" fmla="*/ 0 w 2308"/>
                <a:gd name="T51" fmla="*/ 0 h 3518"/>
                <a:gd name="T52" fmla="*/ 0 w 2308"/>
                <a:gd name="T53" fmla="*/ 0 h 3518"/>
                <a:gd name="T54" fmla="*/ 0 w 2308"/>
                <a:gd name="T55" fmla="*/ 0 h 3518"/>
                <a:gd name="T56" fmla="*/ 0 w 2308"/>
                <a:gd name="T57" fmla="*/ 0 h 3518"/>
                <a:gd name="T58" fmla="*/ 0 w 2308"/>
                <a:gd name="T59" fmla="*/ 0 h 3518"/>
                <a:gd name="T60" fmla="*/ 0 w 2308"/>
                <a:gd name="T61" fmla="*/ 0 h 3518"/>
                <a:gd name="T62" fmla="*/ 0 w 2308"/>
                <a:gd name="T63" fmla="*/ 0 h 3518"/>
                <a:gd name="T64" fmla="*/ 0 w 2308"/>
                <a:gd name="T65" fmla="*/ 0 h 3518"/>
                <a:gd name="T66" fmla="*/ 0 w 2308"/>
                <a:gd name="T67" fmla="*/ 0 h 3518"/>
                <a:gd name="T68" fmla="*/ 0 w 2308"/>
                <a:gd name="T69" fmla="*/ 0 h 3518"/>
                <a:gd name="T70" fmla="*/ 0 w 2308"/>
                <a:gd name="T71" fmla="*/ 0 h 3518"/>
                <a:gd name="T72" fmla="*/ 0 w 2308"/>
                <a:gd name="T73" fmla="*/ 0 h 3518"/>
                <a:gd name="T74" fmla="*/ 0 w 2308"/>
                <a:gd name="T75" fmla="*/ 0 h 3518"/>
                <a:gd name="T76" fmla="*/ 0 w 2308"/>
                <a:gd name="T77" fmla="*/ 0 h 3518"/>
                <a:gd name="T78" fmla="*/ 0 w 2308"/>
                <a:gd name="T79" fmla="*/ 0 h 3518"/>
                <a:gd name="T80" fmla="*/ 0 w 2308"/>
                <a:gd name="T81" fmla="*/ 0 h 3518"/>
                <a:gd name="T82" fmla="*/ 0 w 2308"/>
                <a:gd name="T83" fmla="*/ 0 h 3518"/>
                <a:gd name="T84" fmla="*/ 0 w 2308"/>
                <a:gd name="T85" fmla="*/ 0 h 3518"/>
                <a:gd name="T86" fmla="*/ 0 w 2308"/>
                <a:gd name="T87" fmla="*/ 0 h 3518"/>
                <a:gd name="T88" fmla="*/ 0 w 2308"/>
                <a:gd name="T89" fmla="*/ 0 h 3518"/>
                <a:gd name="T90" fmla="*/ 0 w 2308"/>
                <a:gd name="T91" fmla="*/ 0 h 3518"/>
                <a:gd name="T92" fmla="*/ 0 w 2308"/>
                <a:gd name="T93" fmla="*/ 0 h 3518"/>
                <a:gd name="T94" fmla="*/ 0 w 2308"/>
                <a:gd name="T95" fmla="*/ 0 h 3518"/>
                <a:gd name="T96" fmla="*/ 0 w 2308"/>
                <a:gd name="T97" fmla="*/ 0 h 3518"/>
                <a:gd name="T98" fmla="*/ 0 w 2308"/>
                <a:gd name="T99" fmla="*/ 0 h 3518"/>
                <a:gd name="T100" fmla="*/ 0 w 2308"/>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8"/>
                <a:gd name="T154" fmla="*/ 0 h 3518"/>
                <a:gd name="T155" fmla="*/ 2308 w 2308"/>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8" h="3518">
                  <a:moveTo>
                    <a:pt x="1897" y="1974"/>
                  </a:moveTo>
                  <a:lnTo>
                    <a:pt x="1816" y="1895"/>
                  </a:lnTo>
                  <a:lnTo>
                    <a:pt x="1731" y="1829"/>
                  </a:lnTo>
                  <a:lnTo>
                    <a:pt x="1549" y="1694"/>
                  </a:lnTo>
                  <a:lnTo>
                    <a:pt x="1455" y="1606"/>
                  </a:lnTo>
                  <a:lnTo>
                    <a:pt x="1387" y="1519"/>
                  </a:lnTo>
                  <a:lnTo>
                    <a:pt x="1315" y="1384"/>
                  </a:lnTo>
                  <a:lnTo>
                    <a:pt x="1275" y="1276"/>
                  </a:lnTo>
                  <a:lnTo>
                    <a:pt x="1238" y="1164"/>
                  </a:lnTo>
                  <a:lnTo>
                    <a:pt x="1224" y="1061"/>
                  </a:lnTo>
                  <a:lnTo>
                    <a:pt x="1222" y="958"/>
                  </a:lnTo>
                  <a:lnTo>
                    <a:pt x="1228" y="871"/>
                  </a:lnTo>
                  <a:lnTo>
                    <a:pt x="1248" y="749"/>
                  </a:lnTo>
                  <a:lnTo>
                    <a:pt x="1289" y="635"/>
                  </a:lnTo>
                  <a:lnTo>
                    <a:pt x="1338" y="534"/>
                  </a:lnTo>
                  <a:lnTo>
                    <a:pt x="1405" y="426"/>
                  </a:lnTo>
                  <a:lnTo>
                    <a:pt x="1500" y="317"/>
                  </a:lnTo>
                  <a:lnTo>
                    <a:pt x="1574" y="241"/>
                  </a:lnTo>
                  <a:lnTo>
                    <a:pt x="1651" y="183"/>
                  </a:lnTo>
                  <a:lnTo>
                    <a:pt x="1728" y="137"/>
                  </a:lnTo>
                  <a:lnTo>
                    <a:pt x="1810" y="101"/>
                  </a:lnTo>
                  <a:lnTo>
                    <a:pt x="1897" y="74"/>
                  </a:lnTo>
                  <a:lnTo>
                    <a:pt x="1991" y="60"/>
                  </a:lnTo>
                  <a:lnTo>
                    <a:pt x="2054" y="56"/>
                  </a:lnTo>
                  <a:lnTo>
                    <a:pt x="2128" y="53"/>
                  </a:lnTo>
                  <a:lnTo>
                    <a:pt x="2308" y="66"/>
                  </a:lnTo>
                  <a:lnTo>
                    <a:pt x="2176" y="35"/>
                  </a:lnTo>
                  <a:lnTo>
                    <a:pt x="2078" y="19"/>
                  </a:lnTo>
                  <a:lnTo>
                    <a:pt x="1972" y="6"/>
                  </a:lnTo>
                  <a:lnTo>
                    <a:pt x="1863" y="0"/>
                  </a:lnTo>
                  <a:lnTo>
                    <a:pt x="1771" y="0"/>
                  </a:lnTo>
                  <a:lnTo>
                    <a:pt x="1675" y="6"/>
                  </a:lnTo>
                  <a:lnTo>
                    <a:pt x="1569" y="15"/>
                  </a:lnTo>
                  <a:lnTo>
                    <a:pt x="1473" y="34"/>
                  </a:lnTo>
                  <a:lnTo>
                    <a:pt x="1358" y="60"/>
                  </a:lnTo>
                  <a:lnTo>
                    <a:pt x="1233" y="96"/>
                  </a:lnTo>
                  <a:lnTo>
                    <a:pt x="1111" y="143"/>
                  </a:lnTo>
                  <a:lnTo>
                    <a:pt x="1015" y="188"/>
                  </a:lnTo>
                  <a:lnTo>
                    <a:pt x="909" y="244"/>
                  </a:lnTo>
                  <a:lnTo>
                    <a:pt x="799" y="312"/>
                  </a:lnTo>
                  <a:lnTo>
                    <a:pt x="719" y="375"/>
                  </a:lnTo>
                  <a:lnTo>
                    <a:pt x="640" y="440"/>
                  </a:lnTo>
                  <a:lnTo>
                    <a:pt x="557" y="516"/>
                  </a:lnTo>
                  <a:lnTo>
                    <a:pt x="483" y="588"/>
                  </a:lnTo>
                  <a:lnTo>
                    <a:pt x="422" y="662"/>
                  </a:lnTo>
                  <a:lnTo>
                    <a:pt x="358" y="743"/>
                  </a:lnTo>
                  <a:lnTo>
                    <a:pt x="301" y="824"/>
                  </a:lnTo>
                  <a:lnTo>
                    <a:pt x="242" y="911"/>
                  </a:lnTo>
                  <a:lnTo>
                    <a:pt x="196" y="1001"/>
                  </a:lnTo>
                  <a:lnTo>
                    <a:pt x="152" y="1096"/>
                  </a:lnTo>
                  <a:lnTo>
                    <a:pt x="112" y="1194"/>
                  </a:lnTo>
                  <a:lnTo>
                    <a:pt x="78" y="1302"/>
                  </a:lnTo>
                  <a:lnTo>
                    <a:pt x="48" y="1406"/>
                  </a:lnTo>
                  <a:lnTo>
                    <a:pt x="27" y="1511"/>
                  </a:lnTo>
                  <a:lnTo>
                    <a:pt x="11" y="1633"/>
                  </a:lnTo>
                  <a:lnTo>
                    <a:pt x="4" y="1734"/>
                  </a:lnTo>
                  <a:lnTo>
                    <a:pt x="0" y="1835"/>
                  </a:lnTo>
                  <a:lnTo>
                    <a:pt x="4" y="1940"/>
                  </a:lnTo>
                  <a:lnTo>
                    <a:pt x="19" y="2062"/>
                  </a:lnTo>
                  <a:lnTo>
                    <a:pt x="38" y="2188"/>
                  </a:lnTo>
                  <a:lnTo>
                    <a:pt x="65" y="2295"/>
                  </a:lnTo>
                  <a:lnTo>
                    <a:pt x="94" y="2403"/>
                  </a:lnTo>
                  <a:lnTo>
                    <a:pt x="128" y="2491"/>
                  </a:lnTo>
                  <a:lnTo>
                    <a:pt x="173" y="2586"/>
                  </a:lnTo>
                  <a:lnTo>
                    <a:pt x="213" y="2673"/>
                  </a:lnTo>
                  <a:lnTo>
                    <a:pt x="269" y="2774"/>
                  </a:lnTo>
                  <a:lnTo>
                    <a:pt x="335" y="2874"/>
                  </a:lnTo>
                  <a:lnTo>
                    <a:pt x="401" y="2956"/>
                  </a:lnTo>
                  <a:lnTo>
                    <a:pt x="465" y="3035"/>
                  </a:lnTo>
                  <a:lnTo>
                    <a:pt x="536" y="3112"/>
                  </a:lnTo>
                  <a:lnTo>
                    <a:pt x="610" y="3184"/>
                  </a:lnTo>
                  <a:lnTo>
                    <a:pt x="674" y="3237"/>
                  </a:lnTo>
                  <a:lnTo>
                    <a:pt x="754" y="3303"/>
                  </a:lnTo>
                  <a:lnTo>
                    <a:pt x="840" y="3356"/>
                  </a:lnTo>
                  <a:lnTo>
                    <a:pt x="909" y="3397"/>
                  </a:lnTo>
                  <a:lnTo>
                    <a:pt x="981" y="3433"/>
                  </a:lnTo>
                  <a:lnTo>
                    <a:pt x="1049" y="3459"/>
                  </a:lnTo>
                  <a:lnTo>
                    <a:pt x="1116" y="3480"/>
                  </a:lnTo>
                  <a:lnTo>
                    <a:pt x="1217" y="3504"/>
                  </a:lnTo>
                  <a:lnTo>
                    <a:pt x="1293" y="3514"/>
                  </a:lnTo>
                  <a:lnTo>
                    <a:pt x="1372" y="3518"/>
                  </a:lnTo>
                  <a:lnTo>
                    <a:pt x="1445" y="3514"/>
                  </a:lnTo>
                  <a:lnTo>
                    <a:pt x="1543" y="3501"/>
                  </a:lnTo>
                  <a:lnTo>
                    <a:pt x="1637" y="3478"/>
                  </a:lnTo>
                  <a:lnTo>
                    <a:pt x="1722" y="3444"/>
                  </a:lnTo>
                  <a:lnTo>
                    <a:pt x="1792" y="3404"/>
                  </a:lnTo>
                  <a:lnTo>
                    <a:pt x="1871" y="3356"/>
                  </a:lnTo>
                  <a:lnTo>
                    <a:pt x="1933" y="3303"/>
                  </a:lnTo>
                  <a:lnTo>
                    <a:pt x="1998" y="3242"/>
                  </a:lnTo>
                  <a:lnTo>
                    <a:pt x="2054" y="3170"/>
                  </a:lnTo>
                  <a:lnTo>
                    <a:pt x="2106" y="3094"/>
                  </a:lnTo>
                  <a:lnTo>
                    <a:pt x="2147" y="3012"/>
                  </a:lnTo>
                  <a:lnTo>
                    <a:pt x="2176" y="2921"/>
                  </a:lnTo>
                  <a:lnTo>
                    <a:pt x="2200" y="2826"/>
                  </a:lnTo>
                  <a:lnTo>
                    <a:pt x="2213" y="2729"/>
                  </a:lnTo>
                  <a:lnTo>
                    <a:pt x="2216" y="2628"/>
                  </a:lnTo>
                  <a:lnTo>
                    <a:pt x="2202" y="2516"/>
                  </a:lnTo>
                  <a:lnTo>
                    <a:pt x="2181" y="2419"/>
                  </a:lnTo>
                  <a:lnTo>
                    <a:pt x="2142" y="2326"/>
                  </a:lnTo>
                  <a:lnTo>
                    <a:pt x="2099" y="2237"/>
                  </a:lnTo>
                  <a:lnTo>
                    <a:pt x="2046" y="2159"/>
                  </a:lnTo>
                  <a:lnTo>
                    <a:pt x="1978" y="2064"/>
                  </a:lnTo>
                  <a:lnTo>
                    <a:pt x="1897" y="1974"/>
                  </a:lnTo>
                  <a:close/>
                </a:path>
              </a:pathLst>
            </a:custGeom>
            <a:solidFill>
              <a:schemeClr val="tx1"/>
            </a:solidFill>
            <a:ln w="9525">
              <a:solidFill>
                <a:srgbClr val="000000"/>
              </a:solidFill>
              <a:round/>
            </a:ln>
          </p:spPr>
          <p:txBody>
            <a:bodyPr/>
            <a:lstStyle/>
            <a:p>
              <a:endParaRPr lang="zh-CN" altLang="en-US" sz="1350"/>
            </a:p>
          </p:txBody>
        </p:sp>
        <p:sp>
          <p:nvSpPr>
            <p:cNvPr id="6" name="Freeform 6"/>
            <p:cNvSpPr/>
            <p:nvPr/>
          </p:nvSpPr>
          <p:spPr bwMode="auto">
            <a:xfrm>
              <a:off x="2083" y="2687"/>
              <a:ext cx="769" cy="1173"/>
            </a:xfrm>
            <a:custGeom>
              <a:avLst/>
              <a:gdLst>
                <a:gd name="T0" fmla="*/ 0 w 2307"/>
                <a:gd name="T1" fmla="*/ 0 h 3518"/>
                <a:gd name="T2" fmla="*/ 0 w 2307"/>
                <a:gd name="T3" fmla="*/ 0 h 3518"/>
                <a:gd name="T4" fmla="*/ 0 w 2307"/>
                <a:gd name="T5" fmla="*/ 0 h 3518"/>
                <a:gd name="T6" fmla="*/ 0 w 2307"/>
                <a:gd name="T7" fmla="*/ 0 h 3518"/>
                <a:gd name="T8" fmla="*/ 0 w 2307"/>
                <a:gd name="T9" fmla="*/ 0 h 3518"/>
                <a:gd name="T10" fmla="*/ 0 w 2307"/>
                <a:gd name="T11" fmla="*/ 0 h 3518"/>
                <a:gd name="T12" fmla="*/ 0 w 2307"/>
                <a:gd name="T13" fmla="*/ 0 h 3518"/>
                <a:gd name="T14" fmla="*/ 0 w 2307"/>
                <a:gd name="T15" fmla="*/ 0 h 3518"/>
                <a:gd name="T16" fmla="*/ 0 w 2307"/>
                <a:gd name="T17" fmla="*/ 0 h 3518"/>
                <a:gd name="T18" fmla="*/ 0 w 2307"/>
                <a:gd name="T19" fmla="*/ 0 h 3518"/>
                <a:gd name="T20" fmla="*/ 0 w 2307"/>
                <a:gd name="T21" fmla="*/ 0 h 3518"/>
                <a:gd name="T22" fmla="*/ 0 w 2307"/>
                <a:gd name="T23" fmla="*/ 0 h 3518"/>
                <a:gd name="T24" fmla="*/ 0 w 2307"/>
                <a:gd name="T25" fmla="*/ 0 h 3518"/>
                <a:gd name="T26" fmla="*/ 0 w 2307"/>
                <a:gd name="T27" fmla="*/ 0 h 3518"/>
                <a:gd name="T28" fmla="*/ 0 w 2307"/>
                <a:gd name="T29" fmla="*/ 0 h 3518"/>
                <a:gd name="T30" fmla="*/ 0 w 2307"/>
                <a:gd name="T31" fmla="*/ 0 h 3518"/>
                <a:gd name="T32" fmla="*/ 0 w 2307"/>
                <a:gd name="T33" fmla="*/ 0 h 3518"/>
                <a:gd name="T34" fmla="*/ 0 w 2307"/>
                <a:gd name="T35" fmla="*/ 0 h 3518"/>
                <a:gd name="T36" fmla="*/ 0 w 2307"/>
                <a:gd name="T37" fmla="*/ 0 h 3518"/>
                <a:gd name="T38" fmla="*/ 0 w 2307"/>
                <a:gd name="T39" fmla="*/ 0 h 3518"/>
                <a:gd name="T40" fmla="*/ 0 w 2307"/>
                <a:gd name="T41" fmla="*/ 0 h 3518"/>
                <a:gd name="T42" fmla="*/ 0 w 2307"/>
                <a:gd name="T43" fmla="*/ 0 h 3518"/>
                <a:gd name="T44" fmla="*/ 0 w 2307"/>
                <a:gd name="T45" fmla="*/ 0 h 3518"/>
                <a:gd name="T46" fmla="*/ 0 w 2307"/>
                <a:gd name="T47" fmla="*/ 0 h 3518"/>
                <a:gd name="T48" fmla="*/ 0 w 2307"/>
                <a:gd name="T49" fmla="*/ 0 h 3518"/>
                <a:gd name="T50" fmla="*/ 0 w 2307"/>
                <a:gd name="T51" fmla="*/ 0 h 3518"/>
                <a:gd name="T52" fmla="*/ 0 w 2307"/>
                <a:gd name="T53" fmla="*/ 0 h 3518"/>
                <a:gd name="T54" fmla="*/ 0 w 2307"/>
                <a:gd name="T55" fmla="*/ 0 h 3518"/>
                <a:gd name="T56" fmla="*/ 0 w 2307"/>
                <a:gd name="T57" fmla="*/ 0 h 3518"/>
                <a:gd name="T58" fmla="*/ 0 w 2307"/>
                <a:gd name="T59" fmla="*/ 0 h 3518"/>
                <a:gd name="T60" fmla="*/ 0 w 2307"/>
                <a:gd name="T61" fmla="*/ 0 h 3518"/>
                <a:gd name="T62" fmla="*/ 0 w 2307"/>
                <a:gd name="T63" fmla="*/ 0 h 3518"/>
                <a:gd name="T64" fmla="*/ 0 w 2307"/>
                <a:gd name="T65" fmla="*/ 0 h 3518"/>
                <a:gd name="T66" fmla="*/ 0 w 2307"/>
                <a:gd name="T67" fmla="*/ 0 h 3518"/>
                <a:gd name="T68" fmla="*/ 0 w 2307"/>
                <a:gd name="T69" fmla="*/ 0 h 3518"/>
                <a:gd name="T70" fmla="*/ 0 w 2307"/>
                <a:gd name="T71" fmla="*/ 0 h 3518"/>
                <a:gd name="T72" fmla="*/ 0 w 2307"/>
                <a:gd name="T73" fmla="*/ 0 h 3518"/>
                <a:gd name="T74" fmla="*/ 0 w 2307"/>
                <a:gd name="T75" fmla="*/ 0 h 3518"/>
                <a:gd name="T76" fmla="*/ 0 w 2307"/>
                <a:gd name="T77" fmla="*/ 0 h 3518"/>
                <a:gd name="T78" fmla="*/ 0 w 2307"/>
                <a:gd name="T79" fmla="*/ 0 h 3518"/>
                <a:gd name="T80" fmla="*/ 0 w 2307"/>
                <a:gd name="T81" fmla="*/ 0 h 3518"/>
                <a:gd name="T82" fmla="*/ 0 w 2307"/>
                <a:gd name="T83" fmla="*/ 0 h 3518"/>
                <a:gd name="T84" fmla="*/ 0 w 2307"/>
                <a:gd name="T85" fmla="*/ 0 h 3518"/>
                <a:gd name="T86" fmla="*/ 0 w 2307"/>
                <a:gd name="T87" fmla="*/ 0 h 3518"/>
                <a:gd name="T88" fmla="*/ 0 w 2307"/>
                <a:gd name="T89" fmla="*/ 0 h 3518"/>
                <a:gd name="T90" fmla="*/ 0 w 2307"/>
                <a:gd name="T91" fmla="*/ 0 h 3518"/>
                <a:gd name="T92" fmla="*/ 0 w 2307"/>
                <a:gd name="T93" fmla="*/ 0 h 3518"/>
                <a:gd name="T94" fmla="*/ 0 w 2307"/>
                <a:gd name="T95" fmla="*/ 0 h 3518"/>
                <a:gd name="T96" fmla="*/ 0 w 2307"/>
                <a:gd name="T97" fmla="*/ 0 h 3518"/>
                <a:gd name="T98" fmla="*/ 0 w 2307"/>
                <a:gd name="T99" fmla="*/ 0 h 3518"/>
                <a:gd name="T100" fmla="*/ 0 w 2307"/>
                <a:gd name="T101" fmla="*/ 0 h 35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07"/>
                <a:gd name="T154" fmla="*/ 0 h 3518"/>
                <a:gd name="T155" fmla="*/ 2307 w 2307"/>
                <a:gd name="T156" fmla="*/ 3518 h 35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07" h="3518">
                  <a:moveTo>
                    <a:pt x="410" y="1544"/>
                  </a:moveTo>
                  <a:lnTo>
                    <a:pt x="492" y="1623"/>
                  </a:lnTo>
                  <a:lnTo>
                    <a:pt x="577" y="1689"/>
                  </a:lnTo>
                  <a:lnTo>
                    <a:pt x="759" y="1824"/>
                  </a:lnTo>
                  <a:lnTo>
                    <a:pt x="853" y="1912"/>
                  </a:lnTo>
                  <a:lnTo>
                    <a:pt x="921" y="1999"/>
                  </a:lnTo>
                  <a:lnTo>
                    <a:pt x="992" y="2134"/>
                  </a:lnTo>
                  <a:lnTo>
                    <a:pt x="1032" y="2242"/>
                  </a:lnTo>
                  <a:lnTo>
                    <a:pt x="1070" y="2354"/>
                  </a:lnTo>
                  <a:lnTo>
                    <a:pt x="1084" y="2457"/>
                  </a:lnTo>
                  <a:lnTo>
                    <a:pt x="1086" y="2559"/>
                  </a:lnTo>
                  <a:lnTo>
                    <a:pt x="1080" y="2647"/>
                  </a:lnTo>
                  <a:lnTo>
                    <a:pt x="1059" y="2768"/>
                  </a:lnTo>
                  <a:lnTo>
                    <a:pt x="1019" y="2883"/>
                  </a:lnTo>
                  <a:lnTo>
                    <a:pt x="969" y="2984"/>
                  </a:lnTo>
                  <a:lnTo>
                    <a:pt x="902" y="3092"/>
                  </a:lnTo>
                  <a:lnTo>
                    <a:pt x="808" y="3201"/>
                  </a:lnTo>
                  <a:lnTo>
                    <a:pt x="734" y="3276"/>
                  </a:lnTo>
                  <a:lnTo>
                    <a:pt x="657" y="3335"/>
                  </a:lnTo>
                  <a:lnTo>
                    <a:pt x="579" y="3381"/>
                  </a:lnTo>
                  <a:lnTo>
                    <a:pt x="498" y="3417"/>
                  </a:lnTo>
                  <a:lnTo>
                    <a:pt x="410" y="3444"/>
                  </a:lnTo>
                  <a:lnTo>
                    <a:pt x="317" y="3458"/>
                  </a:lnTo>
                  <a:lnTo>
                    <a:pt x="254" y="3462"/>
                  </a:lnTo>
                  <a:lnTo>
                    <a:pt x="179" y="3465"/>
                  </a:lnTo>
                  <a:lnTo>
                    <a:pt x="0" y="3451"/>
                  </a:lnTo>
                  <a:lnTo>
                    <a:pt x="132" y="3483"/>
                  </a:lnTo>
                  <a:lnTo>
                    <a:pt x="229" y="3499"/>
                  </a:lnTo>
                  <a:lnTo>
                    <a:pt x="336" y="3512"/>
                  </a:lnTo>
                  <a:lnTo>
                    <a:pt x="444" y="3518"/>
                  </a:lnTo>
                  <a:lnTo>
                    <a:pt x="537" y="3518"/>
                  </a:lnTo>
                  <a:lnTo>
                    <a:pt x="633" y="3512"/>
                  </a:lnTo>
                  <a:lnTo>
                    <a:pt x="738" y="3502"/>
                  </a:lnTo>
                  <a:lnTo>
                    <a:pt x="834" y="3484"/>
                  </a:lnTo>
                  <a:lnTo>
                    <a:pt x="950" y="3458"/>
                  </a:lnTo>
                  <a:lnTo>
                    <a:pt x="1075" y="3422"/>
                  </a:lnTo>
                  <a:lnTo>
                    <a:pt x="1197" y="3375"/>
                  </a:lnTo>
                  <a:lnTo>
                    <a:pt x="1293" y="3330"/>
                  </a:lnTo>
                  <a:lnTo>
                    <a:pt x="1398" y="3274"/>
                  </a:lnTo>
                  <a:lnTo>
                    <a:pt x="1509" y="3206"/>
                  </a:lnTo>
                  <a:lnTo>
                    <a:pt x="1589" y="3143"/>
                  </a:lnTo>
                  <a:lnTo>
                    <a:pt x="1668" y="3078"/>
                  </a:lnTo>
                  <a:lnTo>
                    <a:pt x="1751" y="3002"/>
                  </a:lnTo>
                  <a:lnTo>
                    <a:pt x="1825" y="2930"/>
                  </a:lnTo>
                  <a:lnTo>
                    <a:pt x="1886" y="2856"/>
                  </a:lnTo>
                  <a:lnTo>
                    <a:pt x="1950" y="2775"/>
                  </a:lnTo>
                  <a:lnTo>
                    <a:pt x="2007" y="2694"/>
                  </a:lnTo>
                  <a:lnTo>
                    <a:pt x="2065" y="2607"/>
                  </a:lnTo>
                  <a:lnTo>
                    <a:pt x="2112" y="2517"/>
                  </a:lnTo>
                  <a:lnTo>
                    <a:pt x="2155" y="2422"/>
                  </a:lnTo>
                  <a:lnTo>
                    <a:pt x="2195" y="2324"/>
                  </a:lnTo>
                  <a:lnTo>
                    <a:pt x="2229" y="2216"/>
                  </a:lnTo>
                  <a:lnTo>
                    <a:pt x="2260" y="2112"/>
                  </a:lnTo>
                  <a:lnTo>
                    <a:pt x="2281" y="2007"/>
                  </a:lnTo>
                  <a:lnTo>
                    <a:pt x="2296" y="1885"/>
                  </a:lnTo>
                  <a:lnTo>
                    <a:pt x="2304" y="1784"/>
                  </a:lnTo>
                  <a:lnTo>
                    <a:pt x="2307" y="1683"/>
                  </a:lnTo>
                  <a:lnTo>
                    <a:pt x="2304" y="1578"/>
                  </a:lnTo>
                  <a:lnTo>
                    <a:pt x="2289" y="1456"/>
                  </a:lnTo>
                  <a:lnTo>
                    <a:pt x="2270" y="1330"/>
                  </a:lnTo>
                  <a:lnTo>
                    <a:pt x="2243" y="1223"/>
                  </a:lnTo>
                  <a:lnTo>
                    <a:pt x="2214" y="1115"/>
                  </a:lnTo>
                  <a:lnTo>
                    <a:pt x="2180" y="1027"/>
                  </a:lnTo>
                  <a:lnTo>
                    <a:pt x="2135" y="932"/>
                  </a:lnTo>
                  <a:lnTo>
                    <a:pt x="2095" y="845"/>
                  </a:lnTo>
                  <a:lnTo>
                    <a:pt x="2039" y="744"/>
                  </a:lnTo>
                  <a:lnTo>
                    <a:pt x="1973" y="644"/>
                  </a:lnTo>
                  <a:lnTo>
                    <a:pt x="1906" y="562"/>
                  </a:lnTo>
                  <a:lnTo>
                    <a:pt x="1843" y="483"/>
                  </a:lnTo>
                  <a:lnTo>
                    <a:pt x="1771" y="406"/>
                  </a:lnTo>
                  <a:lnTo>
                    <a:pt x="1697" y="334"/>
                  </a:lnTo>
                  <a:lnTo>
                    <a:pt x="1634" y="281"/>
                  </a:lnTo>
                  <a:lnTo>
                    <a:pt x="1554" y="215"/>
                  </a:lnTo>
                  <a:lnTo>
                    <a:pt x="1468" y="162"/>
                  </a:lnTo>
                  <a:lnTo>
                    <a:pt x="1398" y="120"/>
                  </a:lnTo>
                  <a:lnTo>
                    <a:pt x="1327" y="85"/>
                  </a:lnTo>
                  <a:lnTo>
                    <a:pt x="1259" y="59"/>
                  </a:lnTo>
                  <a:lnTo>
                    <a:pt x="1192" y="38"/>
                  </a:lnTo>
                  <a:lnTo>
                    <a:pt x="1091" y="14"/>
                  </a:lnTo>
                  <a:lnTo>
                    <a:pt x="1014" y="4"/>
                  </a:lnTo>
                  <a:lnTo>
                    <a:pt x="935" y="0"/>
                  </a:lnTo>
                  <a:lnTo>
                    <a:pt x="862" y="4"/>
                  </a:lnTo>
                  <a:lnTo>
                    <a:pt x="765" y="17"/>
                  </a:lnTo>
                  <a:lnTo>
                    <a:pt x="670" y="40"/>
                  </a:lnTo>
                  <a:lnTo>
                    <a:pt x="585" y="74"/>
                  </a:lnTo>
                  <a:lnTo>
                    <a:pt x="516" y="114"/>
                  </a:lnTo>
                  <a:lnTo>
                    <a:pt x="437" y="162"/>
                  </a:lnTo>
                  <a:lnTo>
                    <a:pt x="375" y="215"/>
                  </a:lnTo>
                  <a:lnTo>
                    <a:pt x="309" y="276"/>
                  </a:lnTo>
                  <a:lnTo>
                    <a:pt x="254" y="348"/>
                  </a:lnTo>
                  <a:lnTo>
                    <a:pt x="201" y="424"/>
                  </a:lnTo>
                  <a:lnTo>
                    <a:pt x="161" y="506"/>
                  </a:lnTo>
                  <a:lnTo>
                    <a:pt x="132" y="597"/>
                  </a:lnTo>
                  <a:lnTo>
                    <a:pt x="108" y="692"/>
                  </a:lnTo>
                  <a:lnTo>
                    <a:pt x="94" y="789"/>
                  </a:lnTo>
                  <a:lnTo>
                    <a:pt x="92" y="890"/>
                  </a:lnTo>
                  <a:lnTo>
                    <a:pt x="105" y="1002"/>
                  </a:lnTo>
                  <a:lnTo>
                    <a:pt x="127" y="1099"/>
                  </a:lnTo>
                  <a:lnTo>
                    <a:pt x="166" y="1192"/>
                  </a:lnTo>
                  <a:lnTo>
                    <a:pt x="209" y="1281"/>
                  </a:lnTo>
                  <a:lnTo>
                    <a:pt x="262" y="1359"/>
                  </a:lnTo>
                  <a:lnTo>
                    <a:pt x="330" y="1454"/>
                  </a:lnTo>
                  <a:lnTo>
                    <a:pt x="410" y="1544"/>
                  </a:lnTo>
                  <a:close/>
                </a:path>
              </a:pathLst>
            </a:custGeom>
            <a:solidFill>
              <a:schemeClr val="bg1"/>
            </a:solidFill>
            <a:ln w="9525">
              <a:solidFill>
                <a:srgbClr val="000000"/>
              </a:solidFill>
              <a:round/>
            </a:ln>
          </p:spPr>
          <p:txBody>
            <a:bodyPr/>
            <a:lstStyle/>
            <a:p>
              <a:endParaRPr lang="zh-CN" altLang="en-US" sz="1350"/>
            </a:p>
          </p:txBody>
        </p:sp>
        <p:sp>
          <p:nvSpPr>
            <p:cNvPr id="7" name="Oval 7"/>
            <p:cNvSpPr>
              <a:spLocks noChangeArrowheads="1"/>
            </p:cNvSpPr>
            <p:nvPr/>
          </p:nvSpPr>
          <p:spPr bwMode="auto">
            <a:xfrm>
              <a:off x="2016" y="3504"/>
              <a:ext cx="144" cy="144"/>
            </a:xfrm>
            <a:prstGeom prst="ellipse">
              <a:avLst/>
            </a:prstGeom>
            <a:solidFill>
              <a:schemeClr val="bg1"/>
            </a:solidFill>
            <a:ln w="9525">
              <a:solidFill>
                <a:schemeClr val="tx1"/>
              </a:solidFill>
              <a:round/>
            </a:ln>
          </p:spPr>
          <p:txBody>
            <a:bodyPr wrap="none" anchor="ctr"/>
            <a:lstStyle/>
            <a:p>
              <a:endParaRPr lang="zh-CN" altLang="en-US" sz="1350"/>
            </a:p>
          </p:txBody>
        </p:sp>
        <p:sp>
          <p:nvSpPr>
            <p:cNvPr id="8" name="Oval 8"/>
            <p:cNvSpPr>
              <a:spLocks noChangeArrowheads="1"/>
            </p:cNvSpPr>
            <p:nvPr/>
          </p:nvSpPr>
          <p:spPr bwMode="auto">
            <a:xfrm>
              <a:off x="2304" y="2880"/>
              <a:ext cx="144" cy="144"/>
            </a:xfrm>
            <a:prstGeom prst="ellipse">
              <a:avLst/>
            </a:prstGeom>
            <a:solidFill>
              <a:schemeClr val="tx1"/>
            </a:solidFill>
            <a:ln w="9525">
              <a:solidFill>
                <a:schemeClr val="tx1"/>
              </a:solidFill>
              <a:round/>
            </a:ln>
          </p:spPr>
          <p:txBody>
            <a:bodyPr wrap="none" anchor="ctr"/>
            <a:lstStyle/>
            <a:p>
              <a:endParaRPr lang="zh-CN" altLang="en-US" sz="1350"/>
            </a:p>
          </p:txBody>
        </p:sp>
      </p:gr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9" name="Group 88"/>
          <p:cNvGrpSpPr/>
          <p:nvPr/>
        </p:nvGrpSpPr>
        <p:grpSpPr bwMode="auto">
          <a:xfrm>
            <a:off x="286686" y="1252032"/>
            <a:ext cx="3886200" cy="2358628"/>
            <a:chOff x="358" y="1162"/>
            <a:chExt cx="3264" cy="1981"/>
          </a:xfrm>
        </p:grpSpPr>
        <p:grpSp>
          <p:nvGrpSpPr>
            <p:cNvPr id="9231" name="Group 86"/>
            <p:cNvGrpSpPr/>
            <p:nvPr/>
          </p:nvGrpSpPr>
          <p:grpSpPr bwMode="auto">
            <a:xfrm>
              <a:off x="358" y="1162"/>
              <a:ext cx="3264" cy="1798"/>
              <a:chOff x="358" y="1162"/>
              <a:chExt cx="3264" cy="1798"/>
            </a:xfrm>
          </p:grpSpPr>
          <p:sp>
            <p:nvSpPr>
              <p:cNvPr id="9233" name="Freeform 3"/>
              <p:cNvSpPr/>
              <p:nvPr/>
            </p:nvSpPr>
            <p:spPr bwMode="auto">
              <a:xfrm>
                <a:off x="2225" y="1763"/>
                <a:ext cx="141" cy="270"/>
              </a:xfrm>
              <a:custGeom>
                <a:avLst/>
                <a:gdLst>
                  <a:gd name="T0" fmla="*/ 0 w 175"/>
                  <a:gd name="T1" fmla="*/ 83 h 305"/>
                  <a:gd name="T2" fmla="*/ 0 w 175"/>
                  <a:gd name="T3" fmla="*/ 0 h 305"/>
                  <a:gd name="T4" fmla="*/ 25 w 175"/>
                  <a:gd name="T5" fmla="*/ 24 h 305"/>
                  <a:gd name="T6" fmla="*/ 17 w 175"/>
                  <a:gd name="T7" fmla="*/ 102 h 305"/>
                  <a:gd name="T8" fmla="*/ 0 w 175"/>
                  <a:gd name="T9" fmla="*/ 83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790015"/>
              </a:solidFill>
              <a:ln w="25400" cap="rnd">
                <a:solidFill>
                  <a:schemeClr val="tx1"/>
                </a:solidFill>
                <a:round/>
              </a:ln>
            </p:spPr>
            <p:txBody>
              <a:bodyPr/>
              <a:lstStyle/>
              <a:p>
                <a:endParaRPr lang="zh-CN" altLang="en-US" sz="1350"/>
              </a:p>
            </p:txBody>
          </p:sp>
          <p:sp>
            <p:nvSpPr>
              <p:cNvPr id="9234" name="Freeform 4"/>
              <p:cNvSpPr/>
              <p:nvPr/>
            </p:nvSpPr>
            <p:spPr bwMode="auto">
              <a:xfrm>
                <a:off x="1023" y="1782"/>
                <a:ext cx="2206" cy="658"/>
              </a:xfrm>
              <a:custGeom>
                <a:avLst/>
                <a:gdLst>
                  <a:gd name="T0" fmla="*/ 0 w 2738"/>
                  <a:gd name="T1" fmla="*/ 0 h 744"/>
                  <a:gd name="T2" fmla="*/ 131 w 2738"/>
                  <a:gd name="T3" fmla="*/ 0 h 744"/>
                  <a:gd name="T4" fmla="*/ 392 w 2738"/>
                  <a:gd name="T5" fmla="*/ 247 h 744"/>
                  <a:gd name="T6" fmla="*/ 149 w 2738"/>
                  <a:gd name="T7" fmla="*/ 247 h 744"/>
                  <a:gd name="T8" fmla="*/ 0 w 2738"/>
                  <a:gd name="T9" fmla="*/ 0 h 744"/>
                  <a:gd name="T10" fmla="*/ 0 60000 65536"/>
                  <a:gd name="T11" fmla="*/ 0 60000 65536"/>
                  <a:gd name="T12" fmla="*/ 0 60000 65536"/>
                  <a:gd name="T13" fmla="*/ 0 60000 65536"/>
                  <a:gd name="T14" fmla="*/ 0 60000 65536"/>
                  <a:gd name="T15" fmla="*/ 0 w 2738"/>
                  <a:gd name="T16" fmla="*/ 0 h 744"/>
                  <a:gd name="T17" fmla="*/ 2738 w 2738"/>
                  <a:gd name="T18" fmla="*/ 744 h 744"/>
                </a:gdLst>
                <a:ahLst/>
                <a:cxnLst>
                  <a:cxn ang="T10">
                    <a:pos x="T0" y="T1"/>
                  </a:cxn>
                  <a:cxn ang="T11">
                    <a:pos x="T2" y="T3"/>
                  </a:cxn>
                  <a:cxn ang="T12">
                    <a:pos x="T4" y="T5"/>
                  </a:cxn>
                  <a:cxn ang="T13">
                    <a:pos x="T6" y="T7"/>
                  </a:cxn>
                  <a:cxn ang="T14">
                    <a:pos x="T8" y="T9"/>
                  </a:cxn>
                </a:cxnLst>
                <a:rect l="T15" t="T16" r="T17" b="T18"/>
                <a:pathLst>
                  <a:path w="2738" h="744">
                    <a:moveTo>
                      <a:pt x="0" y="0"/>
                    </a:moveTo>
                    <a:lnTo>
                      <a:pt x="912" y="0"/>
                    </a:lnTo>
                    <a:lnTo>
                      <a:pt x="2737" y="743"/>
                    </a:lnTo>
                    <a:lnTo>
                      <a:pt x="1039" y="743"/>
                    </a:lnTo>
                    <a:lnTo>
                      <a:pt x="0" y="0"/>
                    </a:lnTo>
                  </a:path>
                </a:pathLst>
              </a:custGeom>
              <a:solidFill>
                <a:srgbClr val="919191"/>
              </a:solidFill>
              <a:ln w="25400" cap="rnd">
                <a:noFill/>
                <a:round/>
              </a:ln>
            </p:spPr>
            <p:txBody>
              <a:bodyPr/>
              <a:lstStyle/>
              <a:p>
                <a:endParaRPr lang="zh-CN" altLang="en-US" sz="1350"/>
              </a:p>
            </p:txBody>
          </p:sp>
          <p:sp>
            <p:nvSpPr>
              <p:cNvPr id="9235" name="Rectangle 5"/>
              <p:cNvSpPr>
                <a:spLocks noChangeArrowheads="1"/>
              </p:cNvSpPr>
              <p:nvPr/>
            </p:nvSpPr>
            <p:spPr bwMode="auto">
              <a:xfrm>
                <a:off x="1864" y="2436"/>
                <a:ext cx="1361" cy="94"/>
              </a:xfrm>
              <a:prstGeom prst="rect">
                <a:avLst/>
              </a:prstGeom>
              <a:solidFill>
                <a:srgbClr val="712000"/>
              </a:solidFill>
              <a:ln w="12700">
                <a:solidFill>
                  <a:srgbClr val="000000"/>
                </a:solidFill>
                <a:miter lim="800000"/>
              </a:ln>
            </p:spPr>
            <p:txBody>
              <a:bodyPr wrap="none" anchor="ctr"/>
              <a:lstStyle/>
              <a:p>
                <a:endParaRPr lang="zh-CN" altLang="en-US" sz="1350"/>
              </a:p>
            </p:txBody>
          </p:sp>
          <p:sp>
            <p:nvSpPr>
              <p:cNvPr id="9236" name="Freeform 6"/>
              <p:cNvSpPr/>
              <p:nvPr/>
            </p:nvSpPr>
            <p:spPr bwMode="auto">
              <a:xfrm>
                <a:off x="1023" y="1782"/>
                <a:ext cx="832" cy="746"/>
              </a:xfrm>
              <a:custGeom>
                <a:avLst/>
                <a:gdLst>
                  <a:gd name="T0" fmla="*/ 147 w 1033"/>
                  <a:gd name="T1" fmla="*/ 240 h 844"/>
                  <a:gd name="T2" fmla="*/ 0 w 1033"/>
                  <a:gd name="T3" fmla="*/ 0 h 844"/>
                  <a:gd name="T4" fmla="*/ 0 w 1033"/>
                  <a:gd name="T5" fmla="*/ 21 h 844"/>
                  <a:gd name="T6" fmla="*/ 147 w 1033"/>
                  <a:gd name="T7" fmla="*/ 277 h 844"/>
                  <a:gd name="T8" fmla="*/ 147 w 1033"/>
                  <a:gd name="T9" fmla="*/ 240 h 844"/>
                  <a:gd name="T10" fmla="*/ 0 60000 65536"/>
                  <a:gd name="T11" fmla="*/ 0 60000 65536"/>
                  <a:gd name="T12" fmla="*/ 0 60000 65536"/>
                  <a:gd name="T13" fmla="*/ 0 60000 65536"/>
                  <a:gd name="T14" fmla="*/ 0 60000 65536"/>
                  <a:gd name="T15" fmla="*/ 0 w 1033"/>
                  <a:gd name="T16" fmla="*/ 0 h 844"/>
                  <a:gd name="T17" fmla="*/ 1033 w 1033"/>
                  <a:gd name="T18" fmla="*/ 844 h 844"/>
                </a:gdLst>
                <a:ahLst/>
                <a:cxnLst>
                  <a:cxn ang="T10">
                    <a:pos x="T0" y="T1"/>
                  </a:cxn>
                  <a:cxn ang="T11">
                    <a:pos x="T2" y="T3"/>
                  </a:cxn>
                  <a:cxn ang="T12">
                    <a:pos x="T4" y="T5"/>
                  </a:cxn>
                  <a:cxn ang="T13">
                    <a:pos x="T6" y="T7"/>
                  </a:cxn>
                  <a:cxn ang="T14">
                    <a:pos x="T8" y="T9"/>
                  </a:cxn>
                </a:cxnLst>
                <a:rect l="T15" t="T16" r="T17" b="T18"/>
                <a:pathLst>
                  <a:path w="1033" h="844">
                    <a:moveTo>
                      <a:pt x="1032" y="731"/>
                    </a:moveTo>
                    <a:lnTo>
                      <a:pt x="0" y="0"/>
                    </a:lnTo>
                    <a:lnTo>
                      <a:pt x="0" y="63"/>
                    </a:lnTo>
                    <a:lnTo>
                      <a:pt x="1032" y="843"/>
                    </a:lnTo>
                    <a:lnTo>
                      <a:pt x="1032" y="731"/>
                    </a:lnTo>
                  </a:path>
                </a:pathLst>
              </a:custGeom>
              <a:solidFill>
                <a:srgbClr val="712000"/>
              </a:solidFill>
              <a:ln w="12700" cap="rnd">
                <a:noFill/>
                <a:round/>
              </a:ln>
            </p:spPr>
            <p:txBody>
              <a:bodyPr/>
              <a:lstStyle/>
              <a:p>
                <a:endParaRPr lang="zh-CN" altLang="en-US" sz="1350"/>
              </a:p>
            </p:txBody>
          </p:sp>
          <p:sp>
            <p:nvSpPr>
              <p:cNvPr id="9237" name="Freeform 7"/>
              <p:cNvSpPr/>
              <p:nvPr/>
            </p:nvSpPr>
            <p:spPr bwMode="auto">
              <a:xfrm>
                <a:off x="1023" y="1782"/>
                <a:ext cx="839" cy="752"/>
              </a:xfrm>
              <a:custGeom>
                <a:avLst/>
                <a:gdLst>
                  <a:gd name="T0" fmla="*/ 149 w 1041"/>
                  <a:gd name="T1" fmla="*/ 242 h 851"/>
                  <a:gd name="T2" fmla="*/ 0 w 1041"/>
                  <a:gd name="T3" fmla="*/ 0 h 851"/>
                  <a:gd name="T4" fmla="*/ 0 w 1041"/>
                  <a:gd name="T5" fmla="*/ 21 h 851"/>
                  <a:gd name="T6" fmla="*/ 149 w 1041"/>
                  <a:gd name="T7" fmla="*/ 280 h 851"/>
                  <a:gd name="T8" fmla="*/ 149 w 1041"/>
                  <a:gd name="T9" fmla="*/ 242 h 851"/>
                  <a:gd name="T10" fmla="*/ 0 w 1041"/>
                  <a:gd name="T11" fmla="*/ 0 h 851"/>
                  <a:gd name="T12" fmla="*/ 0 w 1041"/>
                  <a:gd name="T13" fmla="*/ 21 h 851"/>
                  <a:gd name="T14" fmla="*/ 149 w 1041"/>
                  <a:gd name="T15" fmla="*/ 280 h 851"/>
                  <a:gd name="T16" fmla="*/ 149 w 1041"/>
                  <a:gd name="T17" fmla="*/ 242 h 8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1"/>
                  <a:gd name="T28" fmla="*/ 0 h 851"/>
                  <a:gd name="T29" fmla="*/ 1041 w 1041"/>
                  <a:gd name="T30" fmla="*/ 851 h 8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1" h="851">
                    <a:moveTo>
                      <a:pt x="1040" y="737"/>
                    </a:moveTo>
                    <a:lnTo>
                      <a:pt x="0" y="0"/>
                    </a:lnTo>
                    <a:lnTo>
                      <a:pt x="0" y="64"/>
                    </a:lnTo>
                    <a:lnTo>
                      <a:pt x="1040" y="850"/>
                    </a:lnTo>
                    <a:lnTo>
                      <a:pt x="1040" y="737"/>
                    </a:lnTo>
                    <a:lnTo>
                      <a:pt x="0" y="0"/>
                    </a:lnTo>
                    <a:lnTo>
                      <a:pt x="0" y="64"/>
                    </a:lnTo>
                    <a:lnTo>
                      <a:pt x="1040" y="850"/>
                    </a:lnTo>
                    <a:lnTo>
                      <a:pt x="1040" y="737"/>
                    </a:lnTo>
                  </a:path>
                </a:pathLst>
              </a:custGeom>
              <a:solidFill>
                <a:srgbClr val="712000"/>
              </a:solidFill>
              <a:ln w="12700" cap="rnd">
                <a:solidFill>
                  <a:srgbClr val="000000"/>
                </a:solidFill>
                <a:round/>
              </a:ln>
            </p:spPr>
            <p:txBody>
              <a:bodyPr/>
              <a:lstStyle/>
              <a:p>
                <a:endParaRPr lang="zh-CN" altLang="en-US" sz="1350"/>
              </a:p>
            </p:txBody>
          </p:sp>
          <p:sp>
            <p:nvSpPr>
              <p:cNvPr id="9238" name="Freeform 8"/>
              <p:cNvSpPr/>
              <p:nvPr/>
            </p:nvSpPr>
            <p:spPr bwMode="auto">
              <a:xfrm>
                <a:off x="1389" y="2428"/>
                <a:ext cx="231" cy="270"/>
              </a:xfrm>
              <a:custGeom>
                <a:avLst/>
                <a:gdLst>
                  <a:gd name="T0" fmla="*/ 0 w 287"/>
                  <a:gd name="T1" fmla="*/ 16 h 306"/>
                  <a:gd name="T2" fmla="*/ 31 w 287"/>
                  <a:gd name="T3" fmla="*/ 0 h 306"/>
                  <a:gd name="T4" fmla="*/ 25 w 287"/>
                  <a:gd name="T5" fmla="*/ 98 h 306"/>
                  <a:gd name="T6" fmla="*/ 41 w 287"/>
                  <a:gd name="T7" fmla="*/ 87 h 306"/>
                  <a:gd name="T8" fmla="*/ 0 60000 65536"/>
                  <a:gd name="T9" fmla="*/ 0 60000 65536"/>
                  <a:gd name="T10" fmla="*/ 0 60000 65536"/>
                  <a:gd name="T11" fmla="*/ 0 60000 65536"/>
                  <a:gd name="T12" fmla="*/ 0 w 287"/>
                  <a:gd name="T13" fmla="*/ 0 h 306"/>
                  <a:gd name="T14" fmla="*/ 287 w 287"/>
                  <a:gd name="T15" fmla="*/ 306 h 306"/>
                </a:gdLst>
                <a:ahLst/>
                <a:cxnLst>
                  <a:cxn ang="T8">
                    <a:pos x="T0" y="T1"/>
                  </a:cxn>
                  <a:cxn ang="T9">
                    <a:pos x="T2" y="T3"/>
                  </a:cxn>
                  <a:cxn ang="T10">
                    <a:pos x="T4" y="T5"/>
                  </a:cxn>
                  <a:cxn ang="T11">
                    <a:pos x="T6" y="T7"/>
                  </a:cxn>
                </a:cxnLst>
                <a:rect l="T12" t="T13" r="T14" b="T15"/>
                <a:pathLst>
                  <a:path w="287" h="306">
                    <a:moveTo>
                      <a:pt x="0" y="50"/>
                    </a:moveTo>
                    <a:lnTo>
                      <a:pt x="215" y="0"/>
                    </a:lnTo>
                    <a:lnTo>
                      <a:pt x="175" y="305"/>
                    </a:lnTo>
                    <a:lnTo>
                      <a:pt x="286" y="270"/>
                    </a:lnTo>
                  </a:path>
                </a:pathLst>
              </a:custGeom>
              <a:noFill/>
              <a:ln w="25400" cap="rnd">
                <a:solidFill>
                  <a:schemeClr val="tx1"/>
                </a:solidFill>
                <a:round/>
              </a:ln>
            </p:spPr>
            <p:txBody>
              <a:bodyPr/>
              <a:lstStyle/>
              <a:p>
                <a:endParaRPr lang="zh-CN" altLang="en-US" sz="1350"/>
              </a:p>
            </p:txBody>
          </p:sp>
          <p:sp>
            <p:nvSpPr>
              <p:cNvPr id="9239" name="Freeform 9"/>
              <p:cNvSpPr/>
              <p:nvPr/>
            </p:nvSpPr>
            <p:spPr bwMode="auto">
              <a:xfrm>
                <a:off x="1472" y="2497"/>
                <a:ext cx="231" cy="269"/>
              </a:xfrm>
              <a:custGeom>
                <a:avLst/>
                <a:gdLst>
                  <a:gd name="T0" fmla="*/ 0 w 287"/>
                  <a:gd name="T1" fmla="*/ 16 h 305"/>
                  <a:gd name="T2" fmla="*/ 31 w 287"/>
                  <a:gd name="T3" fmla="*/ 0 h 305"/>
                  <a:gd name="T4" fmla="*/ 25 w 287"/>
                  <a:gd name="T5" fmla="*/ 97 h 305"/>
                  <a:gd name="T6" fmla="*/ 41 w 287"/>
                  <a:gd name="T7" fmla="*/ 86 h 305"/>
                  <a:gd name="T8" fmla="*/ 0 60000 65536"/>
                  <a:gd name="T9" fmla="*/ 0 60000 65536"/>
                  <a:gd name="T10" fmla="*/ 0 60000 65536"/>
                  <a:gd name="T11" fmla="*/ 0 60000 65536"/>
                  <a:gd name="T12" fmla="*/ 0 w 287"/>
                  <a:gd name="T13" fmla="*/ 0 h 305"/>
                  <a:gd name="T14" fmla="*/ 287 w 287"/>
                  <a:gd name="T15" fmla="*/ 305 h 305"/>
                </a:gdLst>
                <a:ahLst/>
                <a:cxnLst>
                  <a:cxn ang="T8">
                    <a:pos x="T0" y="T1"/>
                  </a:cxn>
                  <a:cxn ang="T9">
                    <a:pos x="T2" y="T3"/>
                  </a:cxn>
                  <a:cxn ang="T10">
                    <a:pos x="T4" y="T5"/>
                  </a:cxn>
                  <a:cxn ang="T11">
                    <a:pos x="T6" y="T7"/>
                  </a:cxn>
                </a:cxnLst>
                <a:rect l="T12" t="T13" r="T14" b="T15"/>
                <a:pathLst>
                  <a:path w="287" h="305">
                    <a:moveTo>
                      <a:pt x="0" y="49"/>
                    </a:moveTo>
                    <a:lnTo>
                      <a:pt x="215" y="0"/>
                    </a:lnTo>
                    <a:lnTo>
                      <a:pt x="183" y="304"/>
                    </a:lnTo>
                    <a:lnTo>
                      <a:pt x="286" y="269"/>
                    </a:lnTo>
                  </a:path>
                </a:pathLst>
              </a:custGeom>
              <a:noFill/>
              <a:ln w="25400" cap="rnd">
                <a:solidFill>
                  <a:schemeClr val="tx1"/>
                </a:solidFill>
                <a:round/>
              </a:ln>
            </p:spPr>
            <p:txBody>
              <a:bodyPr/>
              <a:lstStyle/>
              <a:p>
                <a:endParaRPr lang="zh-CN" altLang="en-US" sz="1350"/>
              </a:p>
            </p:txBody>
          </p:sp>
          <p:sp>
            <p:nvSpPr>
              <p:cNvPr id="9240" name="Freeform 10"/>
              <p:cNvSpPr/>
              <p:nvPr/>
            </p:nvSpPr>
            <p:spPr bwMode="auto">
              <a:xfrm>
                <a:off x="1325" y="1995"/>
                <a:ext cx="212" cy="565"/>
              </a:xfrm>
              <a:custGeom>
                <a:avLst/>
                <a:gdLst>
                  <a:gd name="T0" fmla="*/ 10 w 263"/>
                  <a:gd name="T1" fmla="*/ 174 h 638"/>
                  <a:gd name="T2" fmla="*/ 0 w 263"/>
                  <a:gd name="T3" fmla="*/ 0 h 638"/>
                  <a:gd name="T4" fmla="*/ 38 w 263"/>
                  <a:gd name="T5" fmla="*/ 43 h 638"/>
                  <a:gd name="T6" fmla="*/ 31 w 263"/>
                  <a:gd name="T7" fmla="*/ 213 h 638"/>
                  <a:gd name="T8" fmla="*/ 10 w 263"/>
                  <a:gd name="T9" fmla="*/ 174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solidFill>
                <a:schemeClr val="accent1"/>
              </a:solidFill>
              <a:ln w="25400" cap="rnd">
                <a:solidFill>
                  <a:schemeClr val="tx1"/>
                </a:solidFill>
                <a:round/>
              </a:ln>
            </p:spPr>
            <p:txBody>
              <a:bodyPr/>
              <a:lstStyle/>
              <a:p>
                <a:endParaRPr lang="zh-CN" altLang="en-US" sz="1350"/>
              </a:p>
            </p:txBody>
          </p:sp>
          <p:sp>
            <p:nvSpPr>
              <p:cNvPr id="9241" name="Oval 11"/>
              <p:cNvSpPr>
                <a:spLocks noChangeArrowheads="1"/>
              </p:cNvSpPr>
              <p:nvPr/>
            </p:nvSpPr>
            <p:spPr bwMode="auto">
              <a:xfrm>
                <a:off x="1402" y="1802"/>
                <a:ext cx="82" cy="249"/>
              </a:xfrm>
              <a:prstGeom prst="ellipse">
                <a:avLst/>
              </a:prstGeom>
              <a:solidFill>
                <a:schemeClr val="accent1"/>
              </a:solidFill>
              <a:ln w="25400">
                <a:solidFill>
                  <a:schemeClr val="tx1"/>
                </a:solidFill>
                <a:round/>
              </a:ln>
            </p:spPr>
            <p:txBody>
              <a:bodyPr wrap="none" anchor="ctr"/>
              <a:lstStyle/>
              <a:p>
                <a:endParaRPr lang="zh-CN" altLang="en-US" sz="1350"/>
              </a:p>
            </p:txBody>
          </p:sp>
          <p:sp>
            <p:nvSpPr>
              <p:cNvPr id="9242" name="Freeform 12"/>
              <p:cNvSpPr/>
              <p:nvPr/>
            </p:nvSpPr>
            <p:spPr bwMode="auto">
              <a:xfrm>
                <a:off x="1530" y="2114"/>
                <a:ext cx="288" cy="246"/>
              </a:xfrm>
              <a:custGeom>
                <a:avLst/>
                <a:gdLst>
                  <a:gd name="T0" fmla="*/ 0 w 358"/>
                  <a:gd name="T1" fmla="*/ 0 h 278"/>
                  <a:gd name="T2" fmla="*/ 13 w 358"/>
                  <a:gd name="T3" fmla="*/ 76 h 278"/>
                  <a:gd name="T4" fmla="*/ 51 w 358"/>
                  <a:gd name="T5" fmla="*/ 92 h 278"/>
                  <a:gd name="T6" fmla="*/ 0 60000 65536"/>
                  <a:gd name="T7" fmla="*/ 0 60000 65536"/>
                  <a:gd name="T8" fmla="*/ 0 60000 65536"/>
                  <a:gd name="T9" fmla="*/ 0 w 358"/>
                  <a:gd name="T10" fmla="*/ 0 h 278"/>
                  <a:gd name="T11" fmla="*/ 358 w 358"/>
                  <a:gd name="T12" fmla="*/ 278 h 278"/>
                </a:gdLst>
                <a:ahLst/>
                <a:cxnLst>
                  <a:cxn ang="T6">
                    <a:pos x="T0" y="T1"/>
                  </a:cxn>
                  <a:cxn ang="T7">
                    <a:pos x="T2" y="T3"/>
                  </a:cxn>
                  <a:cxn ang="T8">
                    <a:pos x="T4" y="T5"/>
                  </a:cxn>
                </a:cxnLst>
                <a:rect l="T9" t="T10" r="T11" b="T12"/>
                <a:pathLst>
                  <a:path w="358" h="278">
                    <a:moveTo>
                      <a:pt x="0" y="0"/>
                    </a:moveTo>
                    <a:lnTo>
                      <a:pt x="95" y="227"/>
                    </a:lnTo>
                    <a:lnTo>
                      <a:pt x="357" y="277"/>
                    </a:lnTo>
                  </a:path>
                </a:pathLst>
              </a:custGeom>
              <a:noFill/>
              <a:ln w="25400" cap="rnd">
                <a:solidFill>
                  <a:schemeClr val="tx1"/>
                </a:solidFill>
                <a:round/>
              </a:ln>
            </p:spPr>
            <p:txBody>
              <a:bodyPr/>
              <a:lstStyle/>
              <a:p>
                <a:endParaRPr lang="zh-CN" altLang="en-US" sz="1350"/>
              </a:p>
            </p:txBody>
          </p:sp>
          <p:sp>
            <p:nvSpPr>
              <p:cNvPr id="9243" name="Freeform 13"/>
              <p:cNvSpPr/>
              <p:nvPr/>
            </p:nvSpPr>
            <p:spPr bwMode="auto">
              <a:xfrm>
                <a:off x="2719" y="2590"/>
                <a:ext cx="230" cy="263"/>
              </a:xfrm>
              <a:custGeom>
                <a:avLst/>
                <a:gdLst>
                  <a:gd name="T0" fmla="*/ 40 w 286"/>
                  <a:gd name="T1" fmla="*/ 14 h 298"/>
                  <a:gd name="T2" fmla="*/ 10 w 286"/>
                  <a:gd name="T3" fmla="*/ 0 h 298"/>
                  <a:gd name="T4" fmla="*/ 16 w 286"/>
                  <a:gd name="T5" fmla="*/ 96 h 298"/>
                  <a:gd name="T6" fmla="*/ 0 w 286"/>
                  <a:gd name="T7" fmla="*/ 86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ln>
            </p:spPr>
            <p:txBody>
              <a:bodyPr/>
              <a:lstStyle/>
              <a:p>
                <a:endParaRPr lang="zh-CN" altLang="en-US" sz="1350"/>
              </a:p>
            </p:txBody>
          </p:sp>
          <p:sp>
            <p:nvSpPr>
              <p:cNvPr id="9244" name="Freeform 14"/>
              <p:cNvSpPr/>
              <p:nvPr/>
            </p:nvSpPr>
            <p:spPr bwMode="auto">
              <a:xfrm>
                <a:off x="2712" y="2584"/>
                <a:ext cx="231" cy="264"/>
              </a:xfrm>
              <a:custGeom>
                <a:avLst/>
                <a:gdLst>
                  <a:gd name="T0" fmla="*/ 42 w 286"/>
                  <a:gd name="T1" fmla="*/ 14 h 298"/>
                  <a:gd name="T2" fmla="*/ 10 w 286"/>
                  <a:gd name="T3" fmla="*/ 0 h 298"/>
                  <a:gd name="T4" fmla="*/ 16 w 286"/>
                  <a:gd name="T5" fmla="*/ 100 h 298"/>
                  <a:gd name="T6" fmla="*/ 0 w 286"/>
                  <a:gd name="T7" fmla="*/ 90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285" y="42"/>
                    </a:moveTo>
                    <a:lnTo>
                      <a:pt x="71" y="0"/>
                    </a:lnTo>
                    <a:lnTo>
                      <a:pt x="111" y="297"/>
                    </a:lnTo>
                    <a:lnTo>
                      <a:pt x="0" y="269"/>
                    </a:lnTo>
                  </a:path>
                </a:pathLst>
              </a:custGeom>
              <a:noFill/>
              <a:ln w="25400" cap="rnd">
                <a:solidFill>
                  <a:schemeClr val="tx1"/>
                </a:solidFill>
                <a:round/>
              </a:ln>
            </p:spPr>
            <p:txBody>
              <a:bodyPr/>
              <a:lstStyle/>
              <a:p>
                <a:endParaRPr lang="zh-CN" altLang="en-US" sz="1350"/>
              </a:p>
            </p:txBody>
          </p:sp>
          <p:sp>
            <p:nvSpPr>
              <p:cNvPr id="9245" name="Freeform 15"/>
              <p:cNvSpPr/>
              <p:nvPr/>
            </p:nvSpPr>
            <p:spPr bwMode="auto">
              <a:xfrm>
                <a:off x="2636" y="2659"/>
                <a:ext cx="230" cy="270"/>
              </a:xfrm>
              <a:custGeom>
                <a:avLst/>
                <a:gdLst>
                  <a:gd name="T0" fmla="*/ 40 w 286"/>
                  <a:gd name="T1" fmla="*/ 16 h 306"/>
                  <a:gd name="T2" fmla="*/ 10 w 286"/>
                  <a:gd name="T3" fmla="*/ 0 h 306"/>
                  <a:gd name="T4" fmla="*/ 14 w 286"/>
                  <a:gd name="T5" fmla="*/ 98 h 306"/>
                  <a:gd name="T6" fmla="*/ 0 w 286"/>
                  <a:gd name="T7" fmla="*/ 87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ln>
            </p:spPr>
            <p:txBody>
              <a:bodyPr/>
              <a:lstStyle/>
              <a:p>
                <a:endParaRPr lang="zh-CN" altLang="en-US" sz="1350"/>
              </a:p>
            </p:txBody>
          </p:sp>
          <p:sp>
            <p:nvSpPr>
              <p:cNvPr id="9246" name="Freeform 16"/>
              <p:cNvSpPr/>
              <p:nvPr/>
            </p:nvSpPr>
            <p:spPr bwMode="auto">
              <a:xfrm>
                <a:off x="2629" y="2652"/>
                <a:ext cx="231" cy="271"/>
              </a:xfrm>
              <a:custGeom>
                <a:avLst/>
                <a:gdLst>
                  <a:gd name="T0" fmla="*/ 42 w 286"/>
                  <a:gd name="T1" fmla="*/ 17 h 306"/>
                  <a:gd name="T2" fmla="*/ 10 w 286"/>
                  <a:gd name="T3" fmla="*/ 0 h 306"/>
                  <a:gd name="T4" fmla="*/ 15 w 286"/>
                  <a:gd name="T5" fmla="*/ 102 h 306"/>
                  <a:gd name="T6" fmla="*/ 0 w 286"/>
                  <a:gd name="T7" fmla="*/ 90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285" y="50"/>
                    </a:moveTo>
                    <a:lnTo>
                      <a:pt x="71" y="0"/>
                    </a:lnTo>
                    <a:lnTo>
                      <a:pt x="103" y="305"/>
                    </a:lnTo>
                    <a:lnTo>
                      <a:pt x="0" y="270"/>
                    </a:lnTo>
                  </a:path>
                </a:pathLst>
              </a:custGeom>
              <a:noFill/>
              <a:ln w="25400" cap="rnd">
                <a:solidFill>
                  <a:schemeClr val="tx1"/>
                </a:solidFill>
                <a:round/>
              </a:ln>
            </p:spPr>
            <p:txBody>
              <a:bodyPr/>
              <a:lstStyle/>
              <a:p>
                <a:endParaRPr lang="zh-CN" altLang="en-US" sz="1350"/>
              </a:p>
            </p:txBody>
          </p:sp>
          <p:sp>
            <p:nvSpPr>
              <p:cNvPr id="9247" name="Freeform 17"/>
              <p:cNvSpPr/>
              <p:nvPr/>
            </p:nvSpPr>
            <p:spPr bwMode="auto">
              <a:xfrm>
                <a:off x="2808" y="2152"/>
                <a:ext cx="211" cy="564"/>
              </a:xfrm>
              <a:custGeom>
                <a:avLst/>
                <a:gdLst>
                  <a:gd name="T0" fmla="*/ 27 w 262"/>
                  <a:gd name="T1" fmla="*/ 172 h 638"/>
                  <a:gd name="T2" fmla="*/ 38 w 262"/>
                  <a:gd name="T3" fmla="*/ 0 h 638"/>
                  <a:gd name="T4" fmla="*/ 0 w 262"/>
                  <a:gd name="T5" fmla="*/ 42 h 638"/>
                  <a:gd name="T6" fmla="*/ 6 w 262"/>
                  <a:gd name="T7" fmla="*/ 210 h 638"/>
                  <a:gd name="T8" fmla="*/ 27 w 262"/>
                  <a:gd name="T9" fmla="*/ 172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190" y="524"/>
                    </a:moveTo>
                    <a:lnTo>
                      <a:pt x="261" y="0"/>
                    </a:lnTo>
                    <a:lnTo>
                      <a:pt x="0" y="127"/>
                    </a:lnTo>
                    <a:lnTo>
                      <a:pt x="47" y="637"/>
                    </a:lnTo>
                    <a:lnTo>
                      <a:pt x="190" y="524"/>
                    </a:lnTo>
                  </a:path>
                </a:pathLst>
              </a:custGeom>
              <a:solidFill>
                <a:schemeClr val="accent2"/>
              </a:solidFill>
              <a:ln w="25400" cap="rnd">
                <a:solidFill>
                  <a:schemeClr val="tx1"/>
                </a:solidFill>
                <a:round/>
              </a:ln>
            </p:spPr>
            <p:txBody>
              <a:bodyPr/>
              <a:lstStyle/>
              <a:p>
                <a:endParaRPr lang="zh-CN" altLang="en-US" sz="1350"/>
              </a:p>
            </p:txBody>
          </p:sp>
          <p:sp>
            <p:nvSpPr>
              <p:cNvPr id="9248" name="Freeform 18"/>
              <p:cNvSpPr/>
              <p:nvPr/>
            </p:nvSpPr>
            <p:spPr bwMode="auto">
              <a:xfrm>
                <a:off x="2802" y="2145"/>
                <a:ext cx="212" cy="565"/>
              </a:xfrm>
              <a:custGeom>
                <a:avLst/>
                <a:gdLst>
                  <a:gd name="T0" fmla="*/ 27 w 263"/>
                  <a:gd name="T1" fmla="*/ 174 h 638"/>
                  <a:gd name="T2" fmla="*/ 38 w 263"/>
                  <a:gd name="T3" fmla="*/ 0 h 638"/>
                  <a:gd name="T4" fmla="*/ 0 w 263"/>
                  <a:gd name="T5" fmla="*/ 43 h 638"/>
                  <a:gd name="T6" fmla="*/ 6 w 263"/>
                  <a:gd name="T7" fmla="*/ 213 h 638"/>
                  <a:gd name="T8" fmla="*/ 27 w 263"/>
                  <a:gd name="T9" fmla="*/ 174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191" y="524"/>
                    </a:moveTo>
                    <a:lnTo>
                      <a:pt x="262" y="0"/>
                    </a:lnTo>
                    <a:lnTo>
                      <a:pt x="0" y="127"/>
                    </a:lnTo>
                    <a:lnTo>
                      <a:pt x="48" y="637"/>
                    </a:lnTo>
                    <a:lnTo>
                      <a:pt x="191" y="524"/>
                    </a:lnTo>
                  </a:path>
                </a:pathLst>
              </a:custGeom>
              <a:noFill/>
              <a:ln w="25400" cap="rnd">
                <a:solidFill>
                  <a:schemeClr val="tx1"/>
                </a:solidFill>
                <a:round/>
              </a:ln>
            </p:spPr>
            <p:txBody>
              <a:bodyPr/>
              <a:lstStyle/>
              <a:p>
                <a:endParaRPr lang="zh-CN" altLang="en-US" sz="1350"/>
              </a:p>
            </p:txBody>
          </p:sp>
          <p:sp>
            <p:nvSpPr>
              <p:cNvPr id="9249" name="Oval 19"/>
              <p:cNvSpPr>
                <a:spLocks noChangeArrowheads="1"/>
              </p:cNvSpPr>
              <p:nvPr/>
            </p:nvSpPr>
            <p:spPr bwMode="auto">
              <a:xfrm>
                <a:off x="2840" y="1933"/>
                <a:ext cx="83" cy="250"/>
              </a:xfrm>
              <a:prstGeom prst="ellipse">
                <a:avLst/>
              </a:prstGeom>
              <a:solidFill>
                <a:schemeClr val="accent2"/>
              </a:solidFill>
              <a:ln w="25400">
                <a:solidFill>
                  <a:schemeClr val="tx1"/>
                </a:solidFill>
                <a:round/>
              </a:ln>
            </p:spPr>
            <p:txBody>
              <a:bodyPr wrap="none" anchor="ctr"/>
              <a:lstStyle/>
              <a:p>
                <a:endParaRPr lang="zh-CN" altLang="en-US" sz="1350"/>
              </a:p>
            </p:txBody>
          </p:sp>
          <p:sp>
            <p:nvSpPr>
              <p:cNvPr id="9250" name="Oval 20"/>
              <p:cNvSpPr>
                <a:spLocks noChangeArrowheads="1"/>
              </p:cNvSpPr>
              <p:nvPr/>
            </p:nvSpPr>
            <p:spPr bwMode="auto">
              <a:xfrm>
                <a:off x="2833" y="1927"/>
                <a:ext cx="96" cy="262"/>
              </a:xfrm>
              <a:prstGeom prst="ellipse">
                <a:avLst/>
              </a:prstGeom>
              <a:noFill/>
              <a:ln w="25400">
                <a:solidFill>
                  <a:schemeClr val="tx1"/>
                </a:solidFill>
                <a:round/>
              </a:ln>
            </p:spPr>
            <p:txBody>
              <a:bodyPr wrap="none" anchor="ctr"/>
              <a:lstStyle/>
              <a:p>
                <a:endParaRPr lang="zh-CN" altLang="en-US" sz="1350"/>
              </a:p>
            </p:txBody>
          </p:sp>
          <p:sp>
            <p:nvSpPr>
              <p:cNvPr id="9251" name="Freeform 21"/>
              <p:cNvSpPr/>
              <p:nvPr/>
            </p:nvSpPr>
            <p:spPr bwMode="auto">
              <a:xfrm>
                <a:off x="2521" y="2277"/>
                <a:ext cx="288" cy="239"/>
              </a:xfrm>
              <a:custGeom>
                <a:avLst/>
                <a:gdLst>
                  <a:gd name="T0" fmla="*/ 51 w 358"/>
                  <a:gd name="T1" fmla="*/ 0 h 271"/>
                  <a:gd name="T2" fmla="*/ 37 w 358"/>
                  <a:gd name="T3" fmla="*/ 73 h 271"/>
                  <a:gd name="T4" fmla="*/ 0 w 358"/>
                  <a:gd name="T5" fmla="*/ 87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357" y="0"/>
                    </a:moveTo>
                    <a:lnTo>
                      <a:pt x="262" y="227"/>
                    </a:lnTo>
                    <a:lnTo>
                      <a:pt x="0" y="270"/>
                    </a:lnTo>
                  </a:path>
                </a:pathLst>
              </a:custGeom>
              <a:noFill/>
              <a:ln w="25400" cap="rnd">
                <a:solidFill>
                  <a:schemeClr val="tx1"/>
                </a:solidFill>
                <a:round/>
              </a:ln>
            </p:spPr>
            <p:txBody>
              <a:bodyPr/>
              <a:lstStyle/>
              <a:p>
                <a:endParaRPr lang="zh-CN" altLang="en-US" sz="1350"/>
              </a:p>
            </p:txBody>
          </p:sp>
          <p:sp>
            <p:nvSpPr>
              <p:cNvPr id="9252" name="Freeform 22"/>
              <p:cNvSpPr/>
              <p:nvPr/>
            </p:nvSpPr>
            <p:spPr bwMode="auto">
              <a:xfrm>
                <a:off x="2514" y="2270"/>
                <a:ext cx="289" cy="239"/>
              </a:xfrm>
              <a:custGeom>
                <a:avLst/>
                <a:gdLst>
                  <a:gd name="T0" fmla="*/ 52 w 358"/>
                  <a:gd name="T1" fmla="*/ 0 h 270"/>
                  <a:gd name="T2" fmla="*/ 39 w 358"/>
                  <a:gd name="T3" fmla="*/ 76 h 270"/>
                  <a:gd name="T4" fmla="*/ 0 w 358"/>
                  <a:gd name="T5" fmla="*/ 90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357" y="0"/>
                    </a:moveTo>
                    <a:lnTo>
                      <a:pt x="262" y="227"/>
                    </a:lnTo>
                    <a:lnTo>
                      <a:pt x="0" y="269"/>
                    </a:lnTo>
                  </a:path>
                </a:pathLst>
              </a:custGeom>
              <a:noFill/>
              <a:ln w="25400" cap="rnd">
                <a:solidFill>
                  <a:schemeClr val="tx1"/>
                </a:solidFill>
                <a:round/>
              </a:ln>
            </p:spPr>
            <p:txBody>
              <a:bodyPr/>
              <a:lstStyle/>
              <a:p>
                <a:endParaRPr lang="zh-CN" altLang="en-US" sz="1350"/>
              </a:p>
            </p:txBody>
          </p:sp>
          <p:sp>
            <p:nvSpPr>
              <p:cNvPr id="9253" name="Freeform 23"/>
              <p:cNvSpPr/>
              <p:nvPr/>
            </p:nvSpPr>
            <p:spPr bwMode="auto">
              <a:xfrm>
                <a:off x="1368" y="1569"/>
                <a:ext cx="129" cy="257"/>
              </a:xfrm>
              <a:custGeom>
                <a:avLst/>
                <a:gdLst>
                  <a:gd name="T0" fmla="*/ 2 w 159"/>
                  <a:gd name="T1" fmla="*/ 0 h 291"/>
                  <a:gd name="T2" fmla="*/ 0 w 159"/>
                  <a:gd name="T3" fmla="*/ 42 h 291"/>
                  <a:gd name="T4" fmla="*/ 24 w 159"/>
                  <a:gd name="T5" fmla="*/ 95 h 291"/>
                  <a:gd name="T6" fmla="*/ 0 60000 65536"/>
                  <a:gd name="T7" fmla="*/ 0 60000 65536"/>
                  <a:gd name="T8" fmla="*/ 0 60000 65536"/>
                  <a:gd name="T9" fmla="*/ 0 w 159"/>
                  <a:gd name="T10" fmla="*/ 0 h 291"/>
                  <a:gd name="T11" fmla="*/ 159 w 159"/>
                  <a:gd name="T12" fmla="*/ 291 h 291"/>
                </a:gdLst>
                <a:ahLst/>
                <a:cxnLst>
                  <a:cxn ang="T6">
                    <a:pos x="T0" y="T1"/>
                  </a:cxn>
                  <a:cxn ang="T7">
                    <a:pos x="T2" y="T3"/>
                  </a:cxn>
                  <a:cxn ang="T8">
                    <a:pos x="T4" y="T5"/>
                  </a:cxn>
                </a:cxnLst>
                <a:rect l="T9" t="T10" r="T11" b="T12"/>
                <a:pathLst>
                  <a:path w="159" h="291">
                    <a:moveTo>
                      <a:pt x="16" y="0"/>
                    </a:moveTo>
                    <a:lnTo>
                      <a:pt x="0" y="127"/>
                    </a:lnTo>
                    <a:lnTo>
                      <a:pt x="158" y="290"/>
                    </a:lnTo>
                  </a:path>
                </a:pathLst>
              </a:custGeom>
              <a:noFill/>
              <a:ln w="25400" cap="rnd">
                <a:solidFill>
                  <a:schemeClr val="tx1"/>
                </a:solidFill>
                <a:round/>
              </a:ln>
            </p:spPr>
            <p:txBody>
              <a:bodyPr/>
              <a:lstStyle/>
              <a:p>
                <a:endParaRPr lang="zh-CN" altLang="en-US" sz="1350"/>
              </a:p>
            </p:txBody>
          </p:sp>
          <p:sp>
            <p:nvSpPr>
              <p:cNvPr id="9254" name="Freeform 24"/>
              <p:cNvSpPr/>
              <p:nvPr/>
            </p:nvSpPr>
            <p:spPr bwMode="auto">
              <a:xfrm>
                <a:off x="1362" y="1563"/>
                <a:ext cx="129" cy="257"/>
              </a:xfrm>
              <a:custGeom>
                <a:avLst/>
                <a:gdLst>
                  <a:gd name="T0" fmla="*/ 2 w 160"/>
                  <a:gd name="T1" fmla="*/ 0 h 291"/>
                  <a:gd name="T2" fmla="*/ 0 w 160"/>
                  <a:gd name="T3" fmla="*/ 42 h 291"/>
                  <a:gd name="T4" fmla="*/ 23 w 160"/>
                  <a:gd name="T5" fmla="*/ 95 h 291"/>
                  <a:gd name="T6" fmla="*/ 0 60000 65536"/>
                  <a:gd name="T7" fmla="*/ 0 60000 65536"/>
                  <a:gd name="T8" fmla="*/ 0 60000 65536"/>
                  <a:gd name="T9" fmla="*/ 0 w 160"/>
                  <a:gd name="T10" fmla="*/ 0 h 291"/>
                  <a:gd name="T11" fmla="*/ 160 w 160"/>
                  <a:gd name="T12" fmla="*/ 291 h 291"/>
                </a:gdLst>
                <a:ahLst/>
                <a:cxnLst>
                  <a:cxn ang="T6">
                    <a:pos x="T0" y="T1"/>
                  </a:cxn>
                  <a:cxn ang="T7">
                    <a:pos x="T2" y="T3"/>
                  </a:cxn>
                  <a:cxn ang="T8">
                    <a:pos x="T4" y="T5"/>
                  </a:cxn>
                </a:cxnLst>
                <a:rect l="T9" t="T10" r="T11" b="T12"/>
                <a:pathLst>
                  <a:path w="160" h="291">
                    <a:moveTo>
                      <a:pt x="16" y="0"/>
                    </a:moveTo>
                    <a:lnTo>
                      <a:pt x="0" y="127"/>
                    </a:lnTo>
                    <a:lnTo>
                      <a:pt x="159" y="290"/>
                    </a:lnTo>
                  </a:path>
                </a:pathLst>
              </a:custGeom>
              <a:noFill/>
              <a:ln w="25400" cap="rnd">
                <a:solidFill>
                  <a:schemeClr val="tx1"/>
                </a:solidFill>
                <a:round/>
              </a:ln>
            </p:spPr>
            <p:txBody>
              <a:bodyPr/>
              <a:lstStyle/>
              <a:p>
                <a:endParaRPr lang="zh-CN" altLang="en-US" sz="1350"/>
              </a:p>
            </p:txBody>
          </p:sp>
          <p:sp>
            <p:nvSpPr>
              <p:cNvPr id="9255" name="Freeform 25"/>
              <p:cNvSpPr/>
              <p:nvPr/>
            </p:nvSpPr>
            <p:spPr bwMode="auto">
              <a:xfrm>
                <a:off x="1573" y="1557"/>
                <a:ext cx="26" cy="238"/>
              </a:xfrm>
              <a:custGeom>
                <a:avLst/>
                <a:gdLst>
                  <a:gd name="T0" fmla="*/ 0 w 32"/>
                  <a:gd name="T1" fmla="*/ 0 h 269"/>
                  <a:gd name="T2" fmla="*/ 5 w 32"/>
                  <a:gd name="T3" fmla="*/ 54 h 269"/>
                  <a:gd name="T4" fmla="*/ 5 w 32"/>
                  <a:gd name="T5" fmla="*/ 89 h 269"/>
                  <a:gd name="T6" fmla="*/ 0 60000 65536"/>
                  <a:gd name="T7" fmla="*/ 0 60000 65536"/>
                  <a:gd name="T8" fmla="*/ 0 60000 65536"/>
                  <a:gd name="T9" fmla="*/ 0 w 32"/>
                  <a:gd name="T10" fmla="*/ 0 h 269"/>
                  <a:gd name="T11" fmla="*/ 32 w 32"/>
                  <a:gd name="T12" fmla="*/ 269 h 269"/>
                </a:gdLst>
                <a:ahLst/>
                <a:cxnLst>
                  <a:cxn ang="T6">
                    <a:pos x="T0" y="T1"/>
                  </a:cxn>
                  <a:cxn ang="T7">
                    <a:pos x="T2" y="T3"/>
                  </a:cxn>
                  <a:cxn ang="T8">
                    <a:pos x="T4" y="T5"/>
                  </a:cxn>
                </a:cxnLst>
                <a:rect l="T9" t="T10" r="T11" b="T12"/>
                <a:pathLst>
                  <a:path w="32" h="269">
                    <a:moveTo>
                      <a:pt x="0" y="0"/>
                    </a:moveTo>
                    <a:lnTo>
                      <a:pt x="31" y="162"/>
                    </a:lnTo>
                    <a:lnTo>
                      <a:pt x="31" y="268"/>
                    </a:lnTo>
                  </a:path>
                </a:pathLst>
              </a:custGeom>
              <a:noFill/>
              <a:ln w="25400" cap="rnd">
                <a:solidFill>
                  <a:schemeClr val="tx1"/>
                </a:solidFill>
                <a:round/>
              </a:ln>
            </p:spPr>
            <p:txBody>
              <a:bodyPr/>
              <a:lstStyle/>
              <a:p>
                <a:endParaRPr lang="zh-CN" altLang="en-US" sz="1350"/>
              </a:p>
            </p:txBody>
          </p:sp>
          <p:sp>
            <p:nvSpPr>
              <p:cNvPr id="9256" name="Freeform 26"/>
              <p:cNvSpPr/>
              <p:nvPr/>
            </p:nvSpPr>
            <p:spPr bwMode="auto">
              <a:xfrm>
                <a:off x="1567" y="1550"/>
                <a:ext cx="25" cy="239"/>
              </a:xfrm>
              <a:custGeom>
                <a:avLst/>
                <a:gdLst>
                  <a:gd name="T0" fmla="*/ 0 w 32"/>
                  <a:gd name="T1" fmla="*/ 0 h 270"/>
                  <a:gd name="T2" fmla="*/ 3 w 32"/>
                  <a:gd name="T3" fmla="*/ 54 h 270"/>
                  <a:gd name="T4" fmla="*/ 3 w 32"/>
                  <a:gd name="T5" fmla="*/ 90 h 270"/>
                  <a:gd name="T6" fmla="*/ 0 60000 65536"/>
                  <a:gd name="T7" fmla="*/ 0 60000 65536"/>
                  <a:gd name="T8" fmla="*/ 0 60000 65536"/>
                  <a:gd name="T9" fmla="*/ 0 w 32"/>
                  <a:gd name="T10" fmla="*/ 0 h 270"/>
                  <a:gd name="T11" fmla="*/ 32 w 32"/>
                  <a:gd name="T12" fmla="*/ 270 h 270"/>
                </a:gdLst>
                <a:ahLst/>
                <a:cxnLst>
                  <a:cxn ang="T6">
                    <a:pos x="T0" y="T1"/>
                  </a:cxn>
                  <a:cxn ang="T7">
                    <a:pos x="T2" y="T3"/>
                  </a:cxn>
                  <a:cxn ang="T8">
                    <a:pos x="T4" y="T5"/>
                  </a:cxn>
                </a:cxnLst>
                <a:rect l="T9" t="T10" r="T11" b="T12"/>
                <a:pathLst>
                  <a:path w="32" h="270">
                    <a:moveTo>
                      <a:pt x="0" y="0"/>
                    </a:moveTo>
                    <a:lnTo>
                      <a:pt x="31" y="163"/>
                    </a:lnTo>
                    <a:lnTo>
                      <a:pt x="31" y="269"/>
                    </a:lnTo>
                  </a:path>
                </a:pathLst>
              </a:custGeom>
              <a:noFill/>
              <a:ln w="25400" cap="rnd">
                <a:solidFill>
                  <a:schemeClr val="tx1"/>
                </a:solidFill>
                <a:round/>
              </a:ln>
            </p:spPr>
            <p:txBody>
              <a:bodyPr/>
              <a:lstStyle/>
              <a:p>
                <a:endParaRPr lang="zh-CN" altLang="en-US" sz="1350"/>
              </a:p>
            </p:txBody>
          </p:sp>
          <p:sp>
            <p:nvSpPr>
              <p:cNvPr id="9257" name="Oval 27"/>
              <p:cNvSpPr>
                <a:spLocks noChangeArrowheads="1"/>
              </p:cNvSpPr>
              <p:nvPr/>
            </p:nvSpPr>
            <p:spPr bwMode="auto">
              <a:xfrm>
                <a:off x="1432" y="1370"/>
                <a:ext cx="83" cy="161"/>
              </a:xfrm>
              <a:prstGeom prst="ellipse">
                <a:avLst/>
              </a:prstGeom>
              <a:solidFill>
                <a:srgbClr val="FFFFFF"/>
              </a:solidFill>
              <a:ln w="25400">
                <a:solidFill>
                  <a:schemeClr val="tx1"/>
                </a:solidFill>
                <a:round/>
              </a:ln>
            </p:spPr>
            <p:txBody>
              <a:bodyPr wrap="none" anchor="ctr"/>
              <a:lstStyle/>
              <a:p>
                <a:endParaRPr lang="zh-CN" altLang="en-US" sz="1350"/>
              </a:p>
            </p:txBody>
          </p:sp>
          <p:sp>
            <p:nvSpPr>
              <p:cNvPr id="9258" name="Oval 28"/>
              <p:cNvSpPr>
                <a:spLocks noChangeArrowheads="1"/>
              </p:cNvSpPr>
              <p:nvPr/>
            </p:nvSpPr>
            <p:spPr bwMode="auto">
              <a:xfrm>
                <a:off x="1426" y="1363"/>
                <a:ext cx="96" cy="174"/>
              </a:xfrm>
              <a:prstGeom prst="ellipse">
                <a:avLst/>
              </a:prstGeom>
              <a:solidFill>
                <a:srgbClr val="3E1403"/>
              </a:solidFill>
              <a:ln w="25400">
                <a:solidFill>
                  <a:schemeClr val="tx1"/>
                </a:solidFill>
                <a:round/>
              </a:ln>
            </p:spPr>
            <p:txBody>
              <a:bodyPr wrap="none" anchor="ctr"/>
              <a:lstStyle/>
              <a:p>
                <a:endParaRPr lang="zh-CN" altLang="en-US" sz="1350"/>
              </a:p>
            </p:txBody>
          </p:sp>
          <p:sp>
            <p:nvSpPr>
              <p:cNvPr id="9259" name="Oval 29"/>
              <p:cNvSpPr>
                <a:spLocks noChangeArrowheads="1"/>
              </p:cNvSpPr>
              <p:nvPr/>
            </p:nvSpPr>
            <p:spPr bwMode="auto">
              <a:xfrm>
                <a:off x="2269" y="1564"/>
                <a:ext cx="52" cy="223"/>
              </a:xfrm>
              <a:prstGeom prst="ellipse">
                <a:avLst/>
              </a:prstGeom>
              <a:solidFill>
                <a:srgbClr val="FFFFFF"/>
              </a:solidFill>
              <a:ln w="25400">
                <a:solidFill>
                  <a:schemeClr val="tx1"/>
                </a:solidFill>
                <a:round/>
              </a:ln>
            </p:spPr>
            <p:txBody>
              <a:bodyPr wrap="none" anchor="ctr"/>
              <a:lstStyle/>
              <a:p>
                <a:endParaRPr lang="zh-CN" altLang="en-US" sz="1350"/>
              </a:p>
            </p:txBody>
          </p:sp>
          <p:sp>
            <p:nvSpPr>
              <p:cNvPr id="9260" name="Oval 30"/>
              <p:cNvSpPr>
                <a:spLocks noChangeArrowheads="1"/>
              </p:cNvSpPr>
              <p:nvPr/>
            </p:nvSpPr>
            <p:spPr bwMode="auto">
              <a:xfrm>
                <a:off x="2263" y="1557"/>
                <a:ext cx="64" cy="237"/>
              </a:xfrm>
              <a:prstGeom prst="ellipse">
                <a:avLst/>
              </a:prstGeom>
              <a:solidFill>
                <a:schemeClr val="hlink"/>
              </a:solidFill>
              <a:ln w="25400">
                <a:solidFill>
                  <a:schemeClr val="tx1"/>
                </a:solidFill>
                <a:round/>
              </a:ln>
            </p:spPr>
            <p:txBody>
              <a:bodyPr wrap="none" anchor="ctr"/>
              <a:lstStyle/>
              <a:p>
                <a:endParaRPr lang="zh-CN" altLang="en-US" sz="1350"/>
              </a:p>
            </p:txBody>
          </p:sp>
          <p:sp>
            <p:nvSpPr>
              <p:cNvPr id="9261" name="Freeform 31"/>
              <p:cNvSpPr/>
              <p:nvPr/>
            </p:nvSpPr>
            <p:spPr bwMode="auto">
              <a:xfrm>
                <a:off x="2218" y="1825"/>
                <a:ext cx="161" cy="271"/>
              </a:xfrm>
              <a:custGeom>
                <a:avLst/>
                <a:gdLst>
                  <a:gd name="T0" fmla="*/ 29 w 199"/>
                  <a:gd name="T1" fmla="*/ 0 h 306"/>
                  <a:gd name="T2" fmla="*/ 21 w 199"/>
                  <a:gd name="T3" fmla="*/ 51 h 306"/>
                  <a:gd name="T4" fmla="*/ 0 w 199"/>
                  <a:gd name="T5" fmla="*/ 102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ln>
            </p:spPr>
            <p:txBody>
              <a:bodyPr/>
              <a:lstStyle/>
              <a:p>
                <a:endParaRPr lang="zh-CN" altLang="en-US" sz="1350"/>
              </a:p>
            </p:txBody>
          </p:sp>
          <p:sp>
            <p:nvSpPr>
              <p:cNvPr id="9262" name="Freeform 32"/>
              <p:cNvSpPr/>
              <p:nvPr/>
            </p:nvSpPr>
            <p:spPr bwMode="auto">
              <a:xfrm>
                <a:off x="2212" y="1819"/>
                <a:ext cx="160" cy="271"/>
              </a:xfrm>
              <a:custGeom>
                <a:avLst/>
                <a:gdLst>
                  <a:gd name="T0" fmla="*/ 28 w 199"/>
                  <a:gd name="T1" fmla="*/ 0 h 306"/>
                  <a:gd name="T2" fmla="*/ 20 w 199"/>
                  <a:gd name="T3" fmla="*/ 51 h 306"/>
                  <a:gd name="T4" fmla="*/ 0 w 199"/>
                  <a:gd name="T5" fmla="*/ 102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ln>
            </p:spPr>
            <p:txBody>
              <a:bodyPr/>
              <a:lstStyle/>
              <a:p>
                <a:endParaRPr lang="zh-CN" altLang="en-US" sz="1350"/>
              </a:p>
            </p:txBody>
          </p:sp>
          <p:sp>
            <p:nvSpPr>
              <p:cNvPr id="9263" name="Freeform 33"/>
              <p:cNvSpPr/>
              <p:nvPr/>
            </p:nvSpPr>
            <p:spPr bwMode="auto">
              <a:xfrm>
                <a:off x="2173" y="1770"/>
                <a:ext cx="59" cy="282"/>
              </a:xfrm>
              <a:custGeom>
                <a:avLst/>
                <a:gdLst>
                  <a:gd name="T0" fmla="*/ 11 w 73"/>
                  <a:gd name="T1" fmla="*/ 0 h 319"/>
                  <a:gd name="T2" fmla="*/ 2 w 73"/>
                  <a:gd name="T3" fmla="*/ 47 h 319"/>
                  <a:gd name="T4" fmla="*/ 0 w 73"/>
                  <a:gd name="T5" fmla="*/ 104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ln>
            </p:spPr>
            <p:txBody>
              <a:bodyPr/>
              <a:lstStyle/>
              <a:p>
                <a:endParaRPr lang="zh-CN" altLang="en-US" sz="1350"/>
              </a:p>
            </p:txBody>
          </p:sp>
          <p:sp>
            <p:nvSpPr>
              <p:cNvPr id="9264" name="Freeform 34"/>
              <p:cNvSpPr/>
              <p:nvPr/>
            </p:nvSpPr>
            <p:spPr bwMode="auto">
              <a:xfrm>
                <a:off x="2167" y="1763"/>
                <a:ext cx="59" cy="283"/>
              </a:xfrm>
              <a:custGeom>
                <a:avLst/>
                <a:gdLst>
                  <a:gd name="T0" fmla="*/ 11 w 73"/>
                  <a:gd name="T1" fmla="*/ 0 h 319"/>
                  <a:gd name="T2" fmla="*/ 2 w 73"/>
                  <a:gd name="T3" fmla="*/ 47 h 319"/>
                  <a:gd name="T4" fmla="*/ 0 w 73"/>
                  <a:gd name="T5" fmla="*/ 108 h 319"/>
                  <a:gd name="T6" fmla="*/ 0 60000 65536"/>
                  <a:gd name="T7" fmla="*/ 0 60000 65536"/>
                  <a:gd name="T8" fmla="*/ 0 60000 65536"/>
                  <a:gd name="T9" fmla="*/ 0 w 73"/>
                  <a:gd name="T10" fmla="*/ 0 h 319"/>
                  <a:gd name="T11" fmla="*/ 73 w 73"/>
                  <a:gd name="T12" fmla="*/ 319 h 319"/>
                </a:gdLst>
                <a:ahLst/>
                <a:cxnLst>
                  <a:cxn ang="T6">
                    <a:pos x="T0" y="T1"/>
                  </a:cxn>
                  <a:cxn ang="T7">
                    <a:pos x="T2" y="T3"/>
                  </a:cxn>
                  <a:cxn ang="T8">
                    <a:pos x="T4" y="T5"/>
                  </a:cxn>
                </a:cxnLst>
                <a:rect l="T9" t="T10" r="T11" b="T12"/>
                <a:pathLst>
                  <a:path w="73" h="319">
                    <a:moveTo>
                      <a:pt x="72" y="0"/>
                    </a:moveTo>
                    <a:lnTo>
                      <a:pt x="16" y="141"/>
                    </a:lnTo>
                    <a:lnTo>
                      <a:pt x="0" y="318"/>
                    </a:lnTo>
                  </a:path>
                </a:pathLst>
              </a:custGeom>
              <a:noFill/>
              <a:ln w="25400" cap="rnd">
                <a:solidFill>
                  <a:schemeClr val="tx1"/>
                </a:solidFill>
                <a:round/>
              </a:ln>
            </p:spPr>
            <p:txBody>
              <a:bodyPr/>
              <a:lstStyle/>
              <a:p>
                <a:endParaRPr lang="zh-CN" altLang="en-US" sz="1350"/>
              </a:p>
            </p:txBody>
          </p:sp>
          <p:sp>
            <p:nvSpPr>
              <p:cNvPr id="9265" name="Rectangle 36"/>
              <p:cNvSpPr>
                <a:spLocks noChangeArrowheads="1"/>
              </p:cNvSpPr>
              <p:nvPr/>
            </p:nvSpPr>
            <p:spPr bwMode="auto">
              <a:xfrm>
                <a:off x="1134" y="1162"/>
                <a:ext cx="551" cy="231"/>
              </a:xfrm>
              <a:prstGeom prst="rect">
                <a:avLst/>
              </a:prstGeom>
              <a:noFill/>
              <a:ln w="25400">
                <a:noFill/>
                <a:miter lim="800000"/>
              </a:ln>
            </p:spPr>
            <p:txBody>
              <a:bodyPr wrap="none" lIns="67865" tIns="33338" rIns="67865" bIns="33338">
                <a:spAutoFit/>
              </a:bodyPr>
              <a:lstStyle/>
              <a:p>
                <a:pPr eaLnBrk="0" hangingPunct="0"/>
                <a:r>
                  <a:rPr lang="zh-CN" altLang="en-US" sz="1350" b="1"/>
                  <a:t>主持人</a:t>
                </a:r>
                <a:endParaRPr lang="zh-CN" altLang="en-US" sz="1350" b="1"/>
              </a:p>
            </p:txBody>
          </p:sp>
          <p:sp>
            <p:nvSpPr>
              <p:cNvPr id="9266" name="Rectangle 37"/>
              <p:cNvSpPr>
                <a:spLocks noChangeArrowheads="1"/>
              </p:cNvSpPr>
              <p:nvPr/>
            </p:nvSpPr>
            <p:spPr bwMode="auto">
              <a:xfrm>
                <a:off x="2354" y="1561"/>
                <a:ext cx="406" cy="231"/>
              </a:xfrm>
              <a:prstGeom prst="rect">
                <a:avLst/>
              </a:prstGeom>
              <a:noFill/>
              <a:ln w="25400">
                <a:noFill/>
                <a:miter lim="800000"/>
              </a:ln>
            </p:spPr>
            <p:txBody>
              <a:bodyPr wrap="none" lIns="67865" tIns="33338" rIns="67865" bIns="33338">
                <a:spAutoFit/>
              </a:bodyPr>
              <a:lstStyle/>
              <a:p>
                <a:pPr eaLnBrk="0" hangingPunct="0"/>
                <a:r>
                  <a:rPr lang="zh-CN" altLang="en-US" sz="1350"/>
                  <a:t>作者</a:t>
                </a:r>
                <a:endParaRPr lang="zh-CN" altLang="en-US" sz="1350"/>
              </a:p>
            </p:txBody>
          </p:sp>
          <p:sp>
            <p:nvSpPr>
              <p:cNvPr id="9267" name="Rectangle 38"/>
              <p:cNvSpPr>
                <a:spLocks noChangeArrowheads="1"/>
              </p:cNvSpPr>
              <p:nvPr/>
            </p:nvSpPr>
            <p:spPr bwMode="auto">
              <a:xfrm>
                <a:off x="1194" y="2729"/>
                <a:ext cx="551" cy="231"/>
              </a:xfrm>
              <a:prstGeom prst="rect">
                <a:avLst/>
              </a:prstGeom>
              <a:noFill/>
              <a:ln w="25400">
                <a:noFill/>
                <a:miter lim="800000"/>
              </a:ln>
            </p:spPr>
            <p:txBody>
              <a:bodyPr wrap="none" lIns="67865" tIns="33338" rIns="67865" bIns="33338">
                <a:spAutoFit/>
              </a:bodyPr>
              <a:lstStyle/>
              <a:p>
                <a:pPr eaLnBrk="0" hangingPunct="0"/>
                <a:r>
                  <a:rPr lang="zh-CN" altLang="en-US" sz="1350"/>
                  <a:t>记录员</a:t>
                </a:r>
                <a:endParaRPr lang="zh-CN" altLang="en-US" sz="1350"/>
              </a:p>
            </p:txBody>
          </p:sp>
          <p:sp>
            <p:nvSpPr>
              <p:cNvPr id="9268" name="Rectangle 39"/>
              <p:cNvSpPr>
                <a:spLocks noChangeArrowheads="1"/>
              </p:cNvSpPr>
              <p:nvPr/>
            </p:nvSpPr>
            <p:spPr bwMode="auto">
              <a:xfrm>
                <a:off x="2925" y="1933"/>
                <a:ext cx="697" cy="231"/>
              </a:xfrm>
              <a:prstGeom prst="rect">
                <a:avLst/>
              </a:prstGeom>
              <a:noFill/>
              <a:ln w="25400">
                <a:noFill/>
                <a:miter lim="800000"/>
              </a:ln>
            </p:spPr>
            <p:txBody>
              <a:bodyPr wrap="none" lIns="67865" tIns="33338" rIns="67865" bIns="33338">
                <a:spAutoFit/>
              </a:bodyPr>
              <a:lstStyle/>
              <a:p>
                <a:pPr eaLnBrk="0" hangingPunct="0"/>
                <a:r>
                  <a:rPr lang="zh-CN" altLang="en-US" sz="1350"/>
                  <a:t>列席人员</a:t>
                </a:r>
                <a:endParaRPr lang="zh-CN" altLang="en-US" sz="1350"/>
              </a:p>
            </p:txBody>
          </p:sp>
          <p:sp>
            <p:nvSpPr>
              <p:cNvPr id="9269" name="Freeform 40"/>
              <p:cNvSpPr/>
              <p:nvPr/>
            </p:nvSpPr>
            <p:spPr bwMode="auto">
              <a:xfrm>
                <a:off x="1560" y="2051"/>
                <a:ext cx="231" cy="114"/>
              </a:xfrm>
              <a:custGeom>
                <a:avLst/>
                <a:gdLst>
                  <a:gd name="T0" fmla="*/ 10 w 286"/>
                  <a:gd name="T1" fmla="*/ 42 h 129"/>
                  <a:gd name="T2" fmla="*/ 42 w 286"/>
                  <a:gd name="T3" fmla="*/ 38 h 129"/>
                  <a:gd name="T4" fmla="*/ 23 w 286"/>
                  <a:gd name="T5" fmla="*/ 0 h 129"/>
                  <a:gd name="T6" fmla="*/ 0 w 286"/>
                  <a:gd name="T7" fmla="*/ 17 h 129"/>
                  <a:gd name="T8" fmla="*/ 10 w 286"/>
                  <a:gd name="T9" fmla="*/ 42 h 129"/>
                  <a:gd name="T10" fmla="*/ 42 w 286"/>
                  <a:gd name="T11" fmla="*/ 38 h 129"/>
                  <a:gd name="T12" fmla="*/ 23 w 286"/>
                  <a:gd name="T13" fmla="*/ 0 h 129"/>
                  <a:gd name="T14" fmla="*/ 0 w 286"/>
                  <a:gd name="T15" fmla="*/ 17 h 129"/>
                  <a:gd name="T16" fmla="*/ 10 w 286"/>
                  <a:gd name="T17" fmla="*/ 42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rgbClr val="000000"/>
                </a:solidFill>
                <a:round/>
              </a:ln>
            </p:spPr>
            <p:txBody>
              <a:bodyPr/>
              <a:lstStyle/>
              <a:p>
                <a:endParaRPr lang="zh-CN" altLang="en-US" sz="1350"/>
              </a:p>
            </p:txBody>
          </p:sp>
          <p:sp>
            <p:nvSpPr>
              <p:cNvPr id="9270" name="Freeform 41"/>
              <p:cNvSpPr/>
              <p:nvPr/>
            </p:nvSpPr>
            <p:spPr bwMode="auto">
              <a:xfrm>
                <a:off x="2193" y="2220"/>
                <a:ext cx="231" cy="114"/>
              </a:xfrm>
              <a:custGeom>
                <a:avLst/>
                <a:gdLst>
                  <a:gd name="T0" fmla="*/ 31 w 287"/>
                  <a:gd name="T1" fmla="*/ 0 h 129"/>
                  <a:gd name="T2" fmla="*/ 0 w 287"/>
                  <a:gd name="T3" fmla="*/ 4 h 129"/>
                  <a:gd name="T4" fmla="*/ 17 w 287"/>
                  <a:gd name="T5" fmla="*/ 42 h 129"/>
                  <a:gd name="T6" fmla="*/ 41 w 287"/>
                  <a:gd name="T7" fmla="*/ 26 h 129"/>
                  <a:gd name="T8" fmla="*/ 31 w 287"/>
                  <a:gd name="T9" fmla="*/ 0 h 129"/>
                  <a:gd name="T10" fmla="*/ 0 w 287"/>
                  <a:gd name="T11" fmla="*/ 4 h 129"/>
                  <a:gd name="T12" fmla="*/ 17 w 287"/>
                  <a:gd name="T13" fmla="*/ 42 h 129"/>
                  <a:gd name="T14" fmla="*/ 41 w 287"/>
                  <a:gd name="T15" fmla="*/ 26 h 129"/>
                  <a:gd name="T16" fmla="*/ 31 w 287"/>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7"/>
                  <a:gd name="T28" fmla="*/ 0 h 129"/>
                  <a:gd name="T29" fmla="*/ 287 w 287"/>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7" h="129">
                    <a:moveTo>
                      <a:pt x="215" y="0"/>
                    </a:moveTo>
                    <a:lnTo>
                      <a:pt x="0" y="14"/>
                    </a:lnTo>
                    <a:lnTo>
                      <a:pt x="119" y="128"/>
                    </a:lnTo>
                    <a:lnTo>
                      <a:pt x="286" y="78"/>
                    </a:lnTo>
                    <a:lnTo>
                      <a:pt x="215" y="0"/>
                    </a:lnTo>
                    <a:lnTo>
                      <a:pt x="0" y="14"/>
                    </a:lnTo>
                    <a:lnTo>
                      <a:pt x="119" y="128"/>
                    </a:lnTo>
                    <a:lnTo>
                      <a:pt x="286" y="78"/>
                    </a:lnTo>
                    <a:lnTo>
                      <a:pt x="215" y="0"/>
                    </a:lnTo>
                  </a:path>
                </a:pathLst>
              </a:custGeom>
              <a:solidFill>
                <a:schemeClr val="tx1"/>
              </a:solidFill>
              <a:ln w="12700" cap="rnd">
                <a:solidFill>
                  <a:srgbClr val="000000"/>
                </a:solidFill>
                <a:round/>
              </a:ln>
            </p:spPr>
            <p:txBody>
              <a:bodyPr/>
              <a:lstStyle/>
              <a:p>
                <a:endParaRPr lang="zh-CN" altLang="en-US" sz="1350"/>
              </a:p>
            </p:txBody>
          </p:sp>
          <p:sp>
            <p:nvSpPr>
              <p:cNvPr id="9271" name="Freeform 42"/>
              <p:cNvSpPr/>
              <p:nvPr/>
            </p:nvSpPr>
            <p:spPr bwMode="auto">
              <a:xfrm>
                <a:off x="1963" y="2026"/>
                <a:ext cx="230" cy="115"/>
              </a:xfrm>
              <a:custGeom>
                <a:avLst/>
                <a:gdLst>
                  <a:gd name="T0" fmla="*/ 31 w 286"/>
                  <a:gd name="T1" fmla="*/ 0 h 129"/>
                  <a:gd name="T2" fmla="*/ 0 w 286"/>
                  <a:gd name="T3" fmla="*/ 4 h 129"/>
                  <a:gd name="T4" fmla="*/ 17 w 286"/>
                  <a:gd name="T5" fmla="*/ 45 h 129"/>
                  <a:gd name="T6" fmla="*/ 40 w 286"/>
                  <a:gd name="T7" fmla="*/ 28 h 129"/>
                  <a:gd name="T8" fmla="*/ 31 w 286"/>
                  <a:gd name="T9" fmla="*/ 0 h 129"/>
                  <a:gd name="T10" fmla="*/ 0 w 286"/>
                  <a:gd name="T11" fmla="*/ 4 h 129"/>
                  <a:gd name="T12" fmla="*/ 17 w 286"/>
                  <a:gd name="T13" fmla="*/ 45 h 129"/>
                  <a:gd name="T14" fmla="*/ 40 w 286"/>
                  <a:gd name="T15" fmla="*/ 28 h 129"/>
                  <a:gd name="T16" fmla="*/ 31 w 286"/>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214" y="0"/>
                    </a:moveTo>
                    <a:lnTo>
                      <a:pt x="0" y="14"/>
                    </a:lnTo>
                    <a:lnTo>
                      <a:pt x="119" y="128"/>
                    </a:lnTo>
                    <a:lnTo>
                      <a:pt x="285" y="78"/>
                    </a:lnTo>
                    <a:lnTo>
                      <a:pt x="214" y="0"/>
                    </a:lnTo>
                    <a:lnTo>
                      <a:pt x="0" y="14"/>
                    </a:lnTo>
                    <a:lnTo>
                      <a:pt x="119" y="128"/>
                    </a:lnTo>
                    <a:lnTo>
                      <a:pt x="285" y="78"/>
                    </a:lnTo>
                    <a:lnTo>
                      <a:pt x="214" y="0"/>
                    </a:lnTo>
                  </a:path>
                </a:pathLst>
              </a:custGeom>
              <a:solidFill>
                <a:schemeClr val="tx1"/>
              </a:solidFill>
              <a:ln w="12700" cap="rnd">
                <a:solidFill>
                  <a:srgbClr val="000000"/>
                </a:solidFill>
                <a:round/>
              </a:ln>
            </p:spPr>
            <p:txBody>
              <a:bodyPr/>
              <a:lstStyle/>
              <a:p>
                <a:endParaRPr lang="zh-CN" altLang="en-US" sz="1350"/>
              </a:p>
            </p:txBody>
          </p:sp>
          <p:sp>
            <p:nvSpPr>
              <p:cNvPr id="9272" name="Freeform 43"/>
              <p:cNvSpPr/>
              <p:nvPr/>
            </p:nvSpPr>
            <p:spPr bwMode="auto">
              <a:xfrm>
                <a:off x="1458" y="1813"/>
                <a:ext cx="230" cy="114"/>
              </a:xfrm>
              <a:custGeom>
                <a:avLst/>
                <a:gdLst>
                  <a:gd name="T0" fmla="*/ 10 w 286"/>
                  <a:gd name="T1" fmla="*/ 42 h 129"/>
                  <a:gd name="T2" fmla="*/ 40 w 286"/>
                  <a:gd name="T3" fmla="*/ 38 h 129"/>
                  <a:gd name="T4" fmla="*/ 23 w 286"/>
                  <a:gd name="T5" fmla="*/ 0 h 129"/>
                  <a:gd name="T6" fmla="*/ 0 w 286"/>
                  <a:gd name="T7" fmla="*/ 17 h 129"/>
                  <a:gd name="T8" fmla="*/ 10 w 286"/>
                  <a:gd name="T9" fmla="*/ 42 h 129"/>
                  <a:gd name="T10" fmla="*/ 40 w 286"/>
                  <a:gd name="T11" fmla="*/ 38 h 129"/>
                  <a:gd name="T12" fmla="*/ 23 w 286"/>
                  <a:gd name="T13" fmla="*/ 0 h 129"/>
                  <a:gd name="T14" fmla="*/ 0 w 286"/>
                  <a:gd name="T15" fmla="*/ 17 h 129"/>
                  <a:gd name="T16" fmla="*/ 10 w 286"/>
                  <a:gd name="T17" fmla="*/ 42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129"/>
                  <a:gd name="T29" fmla="*/ 286 w 286"/>
                  <a:gd name="T30" fmla="*/ 129 h 1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129">
                    <a:moveTo>
                      <a:pt x="71" y="128"/>
                    </a:moveTo>
                    <a:lnTo>
                      <a:pt x="285" y="114"/>
                    </a:lnTo>
                    <a:lnTo>
                      <a:pt x="158" y="0"/>
                    </a:lnTo>
                    <a:lnTo>
                      <a:pt x="0" y="50"/>
                    </a:lnTo>
                    <a:lnTo>
                      <a:pt x="71" y="128"/>
                    </a:lnTo>
                    <a:lnTo>
                      <a:pt x="285" y="114"/>
                    </a:lnTo>
                    <a:lnTo>
                      <a:pt x="158" y="0"/>
                    </a:lnTo>
                    <a:lnTo>
                      <a:pt x="0" y="50"/>
                    </a:lnTo>
                    <a:lnTo>
                      <a:pt x="71" y="128"/>
                    </a:lnTo>
                  </a:path>
                </a:pathLst>
              </a:custGeom>
              <a:solidFill>
                <a:schemeClr val="tx1"/>
              </a:solidFill>
              <a:ln w="12700" cap="rnd">
                <a:solidFill>
                  <a:schemeClr val="tx1"/>
                </a:solidFill>
                <a:round/>
              </a:ln>
            </p:spPr>
            <p:txBody>
              <a:bodyPr/>
              <a:lstStyle/>
              <a:p>
                <a:endParaRPr lang="zh-CN" altLang="en-US" sz="1350"/>
              </a:p>
            </p:txBody>
          </p:sp>
          <p:sp>
            <p:nvSpPr>
              <p:cNvPr id="9273" name="Freeform 44"/>
              <p:cNvSpPr/>
              <p:nvPr/>
            </p:nvSpPr>
            <p:spPr bwMode="auto">
              <a:xfrm>
                <a:off x="1375" y="1544"/>
                <a:ext cx="180" cy="233"/>
              </a:xfrm>
              <a:custGeom>
                <a:avLst/>
                <a:gdLst>
                  <a:gd name="T0" fmla="*/ 0 w 223"/>
                  <a:gd name="T1" fmla="*/ 0 h 263"/>
                  <a:gd name="T2" fmla="*/ 32 w 223"/>
                  <a:gd name="T3" fmla="*/ 0 h 263"/>
                  <a:gd name="T4" fmla="*/ 26 w 223"/>
                  <a:gd name="T5" fmla="*/ 86 h 263"/>
                  <a:gd name="T6" fmla="*/ 10 w 223"/>
                  <a:gd name="T7" fmla="*/ 89 h 263"/>
                  <a:gd name="T8" fmla="*/ 0 w 223"/>
                  <a:gd name="T9" fmla="*/ 0 h 263"/>
                  <a:gd name="T10" fmla="*/ 0 60000 65536"/>
                  <a:gd name="T11" fmla="*/ 0 60000 65536"/>
                  <a:gd name="T12" fmla="*/ 0 60000 65536"/>
                  <a:gd name="T13" fmla="*/ 0 60000 65536"/>
                  <a:gd name="T14" fmla="*/ 0 60000 65536"/>
                  <a:gd name="T15" fmla="*/ 0 w 223"/>
                  <a:gd name="T16" fmla="*/ 0 h 263"/>
                  <a:gd name="T17" fmla="*/ 223 w 223"/>
                  <a:gd name="T18" fmla="*/ 263 h 263"/>
                </a:gdLst>
                <a:ahLst/>
                <a:cxnLst>
                  <a:cxn ang="T10">
                    <a:pos x="T0" y="T1"/>
                  </a:cxn>
                  <a:cxn ang="T11">
                    <a:pos x="T2" y="T3"/>
                  </a:cxn>
                  <a:cxn ang="T12">
                    <a:pos x="T4" y="T5"/>
                  </a:cxn>
                  <a:cxn ang="T13">
                    <a:pos x="T6" y="T7"/>
                  </a:cxn>
                  <a:cxn ang="T14">
                    <a:pos x="T8" y="T9"/>
                  </a:cxn>
                </a:cxnLst>
                <a:rect l="T15" t="T16" r="T17" b="T18"/>
                <a:pathLst>
                  <a:path w="223" h="263">
                    <a:moveTo>
                      <a:pt x="0" y="0"/>
                    </a:moveTo>
                    <a:lnTo>
                      <a:pt x="222" y="0"/>
                    </a:lnTo>
                    <a:lnTo>
                      <a:pt x="182" y="255"/>
                    </a:lnTo>
                    <a:lnTo>
                      <a:pt x="63" y="262"/>
                    </a:lnTo>
                    <a:lnTo>
                      <a:pt x="0" y="0"/>
                    </a:lnTo>
                  </a:path>
                </a:pathLst>
              </a:custGeom>
              <a:solidFill>
                <a:srgbClr val="712000"/>
              </a:solidFill>
              <a:ln w="25400" cap="rnd">
                <a:solidFill>
                  <a:schemeClr val="tx1"/>
                </a:solidFill>
                <a:round/>
              </a:ln>
            </p:spPr>
            <p:txBody>
              <a:bodyPr/>
              <a:lstStyle/>
              <a:p>
                <a:endParaRPr lang="zh-CN" altLang="en-US" sz="1350"/>
              </a:p>
            </p:txBody>
          </p:sp>
          <p:sp>
            <p:nvSpPr>
              <p:cNvPr id="9274" name="Freeform 45"/>
              <p:cNvSpPr/>
              <p:nvPr/>
            </p:nvSpPr>
            <p:spPr bwMode="auto">
              <a:xfrm>
                <a:off x="1896" y="1625"/>
                <a:ext cx="141" cy="270"/>
              </a:xfrm>
              <a:custGeom>
                <a:avLst/>
                <a:gdLst>
                  <a:gd name="T0" fmla="*/ 0 w 175"/>
                  <a:gd name="T1" fmla="*/ 83 h 305"/>
                  <a:gd name="T2" fmla="*/ 0 w 175"/>
                  <a:gd name="T3" fmla="*/ 0 h 305"/>
                  <a:gd name="T4" fmla="*/ 25 w 175"/>
                  <a:gd name="T5" fmla="*/ 24 h 305"/>
                  <a:gd name="T6" fmla="*/ 17 w 175"/>
                  <a:gd name="T7" fmla="*/ 102 h 305"/>
                  <a:gd name="T8" fmla="*/ 0 w 175"/>
                  <a:gd name="T9" fmla="*/ 83 h 305"/>
                  <a:gd name="T10" fmla="*/ 0 60000 65536"/>
                  <a:gd name="T11" fmla="*/ 0 60000 65536"/>
                  <a:gd name="T12" fmla="*/ 0 60000 65536"/>
                  <a:gd name="T13" fmla="*/ 0 60000 65536"/>
                  <a:gd name="T14" fmla="*/ 0 60000 65536"/>
                  <a:gd name="T15" fmla="*/ 0 w 175"/>
                  <a:gd name="T16" fmla="*/ 0 h 305"/>
                  <a:gd name="T17" fmla="*/ 175 w 175"/>
                  <a:gd name="T18" fmla="*/ 305 h 305"/>
                </a:gdLst>
                <a:ahLst/>
                <a:cxnLst>
                  <a:cxn ang="T10">
                    <a:pos x="T0" y="T1"/>
                  </a:cxn>
                  <a:cxn ang="T11">
                    <a:pos x="T2" y="T3"/>
                  </a:cxn>
                  <a:cxn ang="T12">
                    <a:pos x="T4" y="T5"/>
                  </a:cxn>
                  <a:cxn ang="T13">
                    <a:pos x="T6" y="T7"/>
                  </a:cxn>
                  <a:cxn ang="T14">
                    <a:pos x="T8" y="T9"/>
                  </a:cxn>
                </a:cxnLst>
                <a:rect l="T15" t="T16" r="T17" b="T18"/>
                <a:pathLst>
                  <a:path w="175" h="305">
                    <a:moveTo>
                      <a:pt x="0" y="247"/>
                    </a:moveTo>
                    <a:lnTo>
                      <a:pt x="0" y="0"/>
                    </a:lnTo>
                    <a:lnTo>
                      <a:pt x="174" y="71"/>
                    </a:lnTo>
                    <a:lnTo>
                      <a:pt x="119" y="304"/>
                    </a:lnTo>
                    <a:lnTo>
                      <a:pt x="0" y="247"/>
                    </a:lnTo>
                  </a:path>
                </a:pathLst>
              </a:custGeom>
              <a:solidFill>
                <a:srgbClr val="B50069"/>
              </a:solidFill>
              <a:ln w="25400" cap="rnd">
                <a:solidFill>
                  <a:schemeClr val="tx1"/>
                </a:solidFill>
                <a:round/>
              </a:ln>
            </p:spPr>
            <p:txBody>
              <a:bodyPr/>
              <a:lstStyle/>
              <a:p>
                <a:endParaRPr lang="zh-CN" altLang="en-US" sz="1350"/>
              </a:p>
            </p:txBody>
          </p:sp>
          <p:sp>
            <p:nvSpPr>
              <p:cNvPr id="9275" name="Oval 46"/>
              <p:cNvSpPr>
                <a:spLocks noChangeArrowheads="1"/>
              </p:cNvSpPr>
              <p:nvPr/>
            </p:nvSpPr>
            <p:spPr bwMode="auto">
              <a:xfrm>
                <a:off x="1941" y="1426"/>
                <a:ext cx="51" cy="223"/>
              </a:xfrm>
              <a:prstGeom prst="ellipse">
                <a:avLst/>
              </a:prstGeom>
              <a:solidFill>
                <a:srgbClr val="FFFFFF"/>
              </a:solidFill>
              <a:ln w="25400">
                <a:solidFill>
                  <a:schemeClr val="tx1"/>
                </a:solidFill>
                <a:round/>
              </a:ln>
            </p:spPr>
            <p:txBody>
              <a:bodyPr wrap="none" anchor="ctr"/>
              <a:lstStyle/>
              <a:p>
                <a:endParaRPr lang="zh-CN" altLang="en-US" sz="1350"/>
              </a:p>
            </p:txBody>
          </p:sp>
          <p:sp>
            <p:nvSpPr>
              <p:cNvPr id="9276" name="Oval 47"/>
              <p:cNvSpPr>
                <a:spLocks noChangeArrowheads="1"/>
              </p:cNvSpPr>
              <p:nvPr/>
            </p:nvSpPr>
            <p:spPr bwMode="auto">
              <a:xfrm>
                <a:off x="1934" y="1419"/>
                <a:ext cx="65" cy="236"/>
              </a:xfrm>
              <a:prstGeom prst="ellipse">
                <a:avLst/>
              </a:prstGeom>
              <a:solidFill>
                <a:srgbClr val="B50069"/>
              </a:solidFill>
              <a:ln w="25400">
                <a:solidFill>
                  <a:schemeClr val="tx1"/>
                </a:solidFill>
                <a:round/>
              </a:ln>
            </p:spPr>
            <p:txBody>
              <a:bodyPr wrap="none" anchor="ctr"/>
              <a:lstStyle/>
              <a:p>
                <a:endParaRPr lang="zh-CN" altLang="en-US" sz="1350"/>
              </a:p>
            </p:txBody>
          </p:sp>
          <p:sp>
            <p:nvSpPr>
              <p:cNvPr id="9277" name="Freeform 48"/>
              <p:cNvSpPr/>
              <p:nvPr/>
            </p:nvSpPr>
            <p:spPr bwMode="auto">
              <a:xfrm>
                <a:off x="1890" y="1688"/>
                <a:ext cx="160" cy="270"/>
              </a:xfrm>
              <a:custGeom>
                <a:avLst/>
                <a:gdLst>
                  <a:gd name="T0" fmla="*/ 28 w 199"/>
                  <a:gd name="T1" fmla="*/ 0 h 305"/>
                  <a:gd name="T2" fmla="*/ 20 w 199"/>
                  <a:gd name="T3" fmla="*/ 51 h 305"/>
                  <a:gd name="T4" fmla="*/ 0 w 199"/>
                  <a:gd name="T5" fmla="*/ 102 h 305"/>
                  <a:gd name="T6" fmla="*/ 0 60000 65536"/>
                  <a:gd name="T7" fmla="*/ 0 60000 65536"/>
                  <a:gd name="T8" fmla="*/ 0 60000 65536"/>
                  <a:gd name="T9" fmla="*/ 0 w 199"/>
                  <a:gd name="T10" fmla="*/ 0 h 305"/>
                  <a:gd name="T11" fmla="*/ 199 w 199"/>
                  <a:gd name="T12" fmla="*/ 305 h 305"/>
                </a:gdLst>
                <a:ahLst/>
                <a:cxnLst>
                  <a:cxn ang="T6">
                    <a:pos x="T0" y="T1"/>
                  </a:cxn>
                  <a:cxn ang="T7">
                    <a:pos x="T2" y="T3"/>
                  </a:cxn>
                  <a:cxn ang="T8">
                    <a:pos x="T4" y="T5"/>
                  </a:cxn>
                </a:cxnLst>
                <a:rect l="T9" t="T10" r="T11" b="T12"/>
                <a:pathLst>
                  <a:path w="199" h="305">
                    <a:moveTo>
                      <a:pt x="198" y="0"/>
                    </a:moveTo>
                    <a:lnTo>
                      <a:pt x="143" y="156"/>
                    </a:lnTo>
                    <a:lnTo>
                      <a:pt x="0" y="304"/>
                    </a:lnTo>
                  </a:path>
                </a:pathLst>
              </a:custGeom>
              <a:noFill/>
              <a:ln w="25400" cap="rnd">
                <a:solidFill>
                  <a:schemeClr val="tx1"/>
                </a:solidFill>
                <a:round/>
              </a:ln>
            </p:spPr>
            <p:txBody>
              <a:bodyPr/>
              <a:lstStyle/>
              <a:p>
                <a:endParaRPr lang="zh-CN" altLang="en-US" sz="1350"/>
              </a:p>
            </p:txBody>
          </p:sp>
          <p:sp>
            <p:nvSpPr>
              <p:cNvPr id="9278" name="Freeform 49"/>
              <p:cNvSpPr/>
              <p:nvPr/>
            </p:nvSpPr>
            <p:spPr bwMode="auto">
              <a:xfrm>
                <a:off x="1883" y="1681"/>
                <a:ext cx="161" cy="270"/>
              </a:xfrm>
              <a:custGeom>
                <a:avLst/>
                <a:gdLst>
                  <a:gd name="T0" fmla="*/ 29 w 199"/>
                  <a:gd name="T1" fmla="*/ 0 h 306"/>
                  <a:gd name="T2" fmla="*/ 21 w 199"/>
                  <a:gd name="T3" fmla="*/ 50 h 306"/>
                  <a:gd name="T4" fmla="*/ 0 w 199"/>
                  <a:gd name="T5" fmla="*/ 98 h 306"/>
                  <a:gd name="T6" fmla="*/ 0 60000 65536"/>
                  <a:gd name="T7" fmla="*/ 0 60000 65536"/>
                  <a:gd name="T8" fmla="*/ 0 60000 65536"/>
                  <a:gd name="T9" fmla="*/ 0 w 199"/>
                  <a:gd name="T10" fmla="*/ 0 h 306"/>
                  <a:gd name="T11" fmla="*/ 199 w 199"/>
                  <a:gd name="T12" fmla="*/ 306 h 306"/>
                </a:gdLst>
                <a:ahLst/>
                <a:cxnLst>
                  <a:cxn ang="T6">
                    <a:pos x="T0" y="T1"/>
                  </a:cxn>
                  <a:cxn ang="T7">
                    <a:pos x="T2" y="T3"/>
                  </a:cxn>
                  <a:cxn ang="T8">
                    <a:pos x="T4" y="T5"/>
                  </a:cxn>
                </a:cxnLst>
                <a:rect l="T9" t="T10" r="T11" b="T12"/>
                <a:pathLst>
                  <a:path w="199" h="306">
                    <a:moveTo>
                      <a:pt x="198" y="0"/>
                    </a:moveTo>
                    <a:lnTo>
                      <a:pt x="143" y="156"/>
                    </a:lnTo>
                    <a:lnTo>
                      <a:pt x="0" y="305"/>
                    </a:lnTo>
                  </a:path>
                </a:pathLst>
              </a:custGeom>
              <a:noFill/>
              <a:ln w="25400" cap="rnd">
                <a:solidFill>
                  <a:schemeClr val="tx1"/>
                </a:solidFill>
                <a:round/>
              </a:ln>
            </p:spPr>
            <p:txBody>
              <a:bodyPr/>
              <a:lstStyle/>
              <a:p>
                <a:endParaRPr lang="zh-CN" altLang="en-US" sz="1350"/>
              </a:p>
            </p:txBody>
          </p:sp>
          <p:sp>
            <p:nvSpPr>
              <p:cNvPr id="9279" name="Freeform 50"/>
              <p:cNvSpPr/>
              <p:nvPr/>
            </p:nvSpPr>
            <p:spPr bwMode="auto">
              <a:xfrm>
                <a:off x="1845" y="1631"/>
                <a:ext cx="58" cy="283"/>
              </a:xfrm>
              <a:custGeom>
                <a:avLst/>
                <a:gdLst>
                  <a:gd name="T0" fmla="*/ 9 w 73"/>
                  <a:gd name="T1" fmla="*/ 0 h 320"/>
                  <a:gd name="T2" fmla="*/ 2 w 73"/>
                  <a:gd name="T3" fmla="*/ 47 h 320"/>
                  <a:gd name="T4" fmla="*/ 0 w 73"/>
                  <a:gd name="T5" fmla="*/ 105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ln>
            </p:spPr>
            <p:txBody>
              <a:bodyPr/>
              <a:lstStyle/>
              <a:p>
                <a:endParaRPr lang="zh-CN" altLang="en-US" sz="1350"/>
              </a:p>
            </p:txBody>
          </p:sp>
          <p:sp>
            <p:nvSpPr>
              <p:cNvPr id="9280" name="Freeform 51"/>
              <p:cNvSpPr/>
              <p:nvPr/>
            </p:nvSpPr>
            <p:spPr bwMode="auto">
              <a:xfrm>
                <a:off x="1838" y="1625"/>
                <a:ext cx="59" cy="283"/>
              </a:xfrm>
              <a:custGeom>
                <a:avLst/>
                <a:gdLst>
                  <a:gd name="T0" fmla="*/ 11 w 73"/>
                  <a:gd name="T1" fmla="*/ 0 h 320"/>
                  <a:gd name="T2" fmla="*/ 2 w 73"/>
                  <a:gd name="T3" fmla="*/ 47 h 320"/>
                  <a:gd name="T4" fmla="*/ 0 w 73"/>
                  <a:gd name="T5" fmla="*/ 105 h 320"/>
                  <a:gd name="T6" fmla="*/ 0 60000 65536"/>
                  <a:gd name="T7" fmla="*/ 0 60000 65536"/>
                  <a:gd name="T8" fmla="*/ 0 60000 65536"/>
                  <a:gd name="T9" fmla="*/ 0 w 73"/>
                  <a:gd name="T10" fmla="*/ 0 h 320"/>
                  <a:gd name="T11" fmla="*/ 73 w 73"/>
                  <a:gd name="T12" fmla="*/ 320 h 320"/>
                </a:gdLst>
                <a:ahLst/>
                <a:cxnLst>
                  <a:cxn ang="T6">
                    <a:pos x="T0" y="T1"/>
                  </a:cxn>
                  <a:cxn ang="T7">
                    <a:pos x="T2" y="T3"/>
                  </a:cxn>
                  <a:cxn ang="T8">
                    <a:pos x="T4" y="T5"/>
                  </a:cxn>
                </a:cxnLst>
                <a:rect l="T9" t="T10" r="T11" b="T12"/>
                <a:pathLst>
                  <a:path w="73" h="320">
                    <a:moveTo>
                      <a:pt x="72" y="0"/>
                    </a:moveTo>
                    <a:lnTo>
                      <a:pt x="16" y="142"/>
                    </a:lnTo>
                    <a:lnTo>
                      <a:pt x="0" y="319"/>
                    </a:lnTo>
                  </a:path>
                </a:pathLst>
              </a:custGeom>
              <a:noFill/>
              <a:ln w="25400" cap="rnd">
                <a:solidFill>
                  <a:schemeClr val="tx1"/>
                </a:solidFill>
                <a:round/>
              </a:ln>
            </p:spPr>
            <p:txBody>
              <a:bodyPr/>
              <a:lstStyle/>
              <a:p>
                <a:endParaRPr lang="zh-CN" altLang="en-US" sz="1350"/>
              </a:p>
            </p:txBody>
          </p:sp>
          <p:grpSp>
            <p:nvGrpSpPr>
              <p:cNvPr id="9281" name="Group 52"/>
              <p:cNvGrpSpPr/>
              <p:nvPr/>
            </p:nvGrpSpPr>
            <p:grpSpPr bwMode="auto">
              <a:xfrm>
                <a:off x="925" y="1494"/>
                <a:ext cx="397" cy="813"/>
                <a:chOff x="1577" y="1468"/>
                <a:chExt cx="492" cy="1035"/>
              </a:xfrm>
            </p:grpSpPr>
            <p:sp>
              <p:nvSpPr>
                <p:cNvPr id="9295" name="Freeform 53"/>
                <p:cNvSpPr/>
                <p:nvPr/>
              </p:nvSpPr>
              <p:spPr bwMode="auto">
                <a:xfrm>
                  <a:off x="1651" y="2152"/>
                  <a:ext cx="225" cy="280"/>
                </a:xfrm>
                <a:custGeom>
                  <a:avLst/>
                  <a:gdLst>
                    <a:gd name="T0" fmla="*/ 0 w 225"/>
                    <a:gd name="T1" fmla="*/ 115 h 249"/>
                    <a:gd name="T2" fmla="*/ 168 w 225"/>
                    <a:gd name="T3" fmla="*/ 0 h 249"/>
                    <a:gd name="T4" fmla="*/ 137 w 225"/>
                    <a:gd name="T5" fmla="*/ 713 h 249"/>
                    <a:gd name="T6" fmla="*/ 224 w 225"/>
                    <a:gd name="T7" fmla="*/ 630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ln>
              </p:spPr>
              <p:txBody>
                <a:bodyPr/>
                <a:lstStyle/>
                <a:p>
                  <a:endParaRPr lang="zh-CN" altLang="en-US" sz="1350"/>
                </a:p>
              </p:txBody>
            </p:sp>
            <p:sp>
              <p:nvSpPr>
                <p:cNvPr id="9296" name="Freeform 54"/>
                <p:cNvSpPr/>
                <p:nvPr/>
              </p:nvSpPr>
              <p:spPr bwMode="auto">
                <a:xfrm>
                  <a:off x="1645" y="2146"/>
                  <a:ext cx="225" cy="281"/>
                </a:xfrm>
                <a:custGeom>
                  <a:avLst/>
                  <a:gdLst>
                    <a:gd name="T0" fmla="*/ 0 w 225"/>
                    <a:gd name="T1" fmla="*/ 118 h 249"/>
                    <a:gd name="T2" fmla="*/ 168 w 225"/>
                    <a:gd name="T3" fmla="*/ 0 h 249"/>
                    <a:gd name="T4" fmla="*/ 137 w 225"/>
                    <a:gd name="T5" fmla="*/ 737 h 249"/>
                    <a:gd name="T6" fmla="*/ 224 w 225"/>
                    <a:gd name="T7" fmla="*/ 651 h 249"/>
                    <a:gd name="T8" fmla="*/ 0 60000 65536"/>
                    <a:gd name="T9" fmla="*/ 0 60000 65536"/>
                    <a:gd name="T10" fmla="*/ 0 60000 65536"/>
                    <a:gd name="T11" fmla="*/ 0 60000 65536"/>
                    <a:gd name="T12" fmla="*/ 0 w 225"/>
                    <a:gd name="T13" fmla="*/ 0 h 249"/>
                    <a:gd name="T14" fmla="*/ 225 w 225"/>
                    <a:gd name="T15" fmla="*/ 249 h 249"/>
                  </a:gdLst>
                  <a:ahLst/>
                  <a:cxnLst>
                    <a:cxn ang="T8">
                      <a:pos x="T0" y="T1"/>
                    </a:cxn>
                    <a:cxn ang="T9">
                      <a:pos x="T2" y="T3"/>
                    </a:cxn>
                    <a:cxn ang="T10">
                      <a:pos x="T4" y="T5"/>
                    </a:cxn>
                    <a:cxn ang="T11">
                      <a:pos x="T6" y="T7"/>
                    </a:cxn>
                  </a:cxnLst>
                  <a:rect l="T12" t="T13" r="T14" b="T15"/>
                  <a:pathLst>
                    <a:path w="225" h="249">
                      <a:moveTo>
                        <a:pt x="0" y="40"/>
                      </a:moveTo>
                      <a:lnTo>
                        <a:pt x="168" y="0"/>
                      </a:lnTo>
                      <a:lnTo>
                        <a:pt x="137" y="248"/>
                      </a:lnTo>
                      <a:lnTo>
                        <a:pt x="224" y="219"/>
                      </a:lnTo>
                    </a:path>
                  </a:pathLst>
                </a:custGeom>
                <a:noFill/>
                <a:ln w="25400" cap="rnd">
                  <a:solidFill>
                    <a:schemeClr val="tx1"/>
                  </a:solidFill>
                  <a:round/>
                </a:ln>
              </p:spPr>
              <p:txBody>
                <a:bodyPr/>
                <a:lstStyle/>
                <a:p>
                  <a:endParaRPr lang="zh-CN" altLang="en-US" sz="1350"/>
                </a:p>
              </p:txBody>
            </p:sp>
            <p:sp>
              <p:nvSpPr>
                <p:cNvPr id="9297" name="Freeform 55"/>
                <p:cNvSpPr/>
                <p:nvPr/>
              </p:nvSpPr>
              <p:spPr bwMode="auto">
                <a:xfrm>
                  <a:off x="1732" y="2224"/>
                  <a:ext cx="225" cy="279"/>
                </a:xfrm>
                <a:custGeom>
                  <a:avLst/>
                  <a:gdLst>
                    <a:gd name="T0" fmla="*/ 0 w 225"/>
                    <a:gd name="T1" fmla="*/ 115 h 248"/>
                    <a:gd name="T2" fmla="*/ 168 w 225"/>
                    <a:gd name="T3" fmla="*/ 0 h 248"/>
                    <a:gd name="T4" fmla="*/ 143 w 225"/>
                    <a:gd name="T5" fmla="*/ 716 h 248"/>
                    <a:gd name="T6" fmla="*/ 224 w 225"/>
                    <a:gd name="T7" fmla="*/ 630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ln>
              </p:spPr>
              <p:txBody>
                <a:bodyPr/>
                <a:lstStyle/>
                <a:p>
                  <a:endParaRPr lang="zh-CN" altLang="en-US" sz="1350"/>
                </a:p>
              </p:txBody>
            </p:sp>
            <p:sp>
              <p:nvSpPr>
                <p:cNvPr id="9298" name="Freeform 56"/>
                <p:cNvSpPr/>
                <p:nvPr/>
              </p:nvSpPr>
              <p:spPr bwMode="auto">
                <a:xfrm>
                  <a:off x="1726" y="2217"/>
                  <a:ext cx="225" cy="279"/>
                </a:xfrm>
                <a:custGeom>
                  <a:avLst/>
                  <a:gdLst>
                    <a:gd name="T0" fmla="*/ 0 w 225"/>
                    <a:gd name="T1" fmla="*/ 115 h 248"/>
                    <a:gd name="T2" fmla="*/ 168 w 225"/>
                    <a:gd name="T3" fmla="*/ 0 h 248"/>
                    <a:gd name="T4" fmla="*/ 143 w 225"/>
                    <a:gd name="T5" fmla="*/ 716 h 248"/>
                    <a:gd name="T6" fmla="*/ 224 w 225"/>
                    <a:gd name="T7" fmla="*/ 630 h 248"/>
                    <a:gd name="T8" fmla="*/ 0 60000 65536"/>
                    <a:gd name="T9" fmla="*/ 0 60000 65536"/>
                    <a:gd name="T10" fmla="*/ 0 60000 65536"/>
                    <a:gd name="T11" fmla="*/ 0 60000 65536"/>
                    <a:gd name="T12" fmla="*/ 0 w 225"/>
                    <a:gd name="T13" fmla="*/ 0 h 248"/>
                    <a:gd name="T14" fmla="*/ 225 w 225"/>
                    <a:gd name="T15" fmla="*/ 248 h 248"/>
                  </a:gdLst>
                  <a:ahLst/>
                  <a:cxnLst>
                    <a:cxn ang="T8">
                      <a:pos x="T0" y="T1"/>
                    </a:cxn>
                    <a:cxn ang="T9">
                      <a:pos x="T2" y="T3"/>
                    </a:cxn>
                    <a:cxn ang="T10">
                      <a:pos x="T4" y="T5"/>
                    </a:cxn>
                    <a:cxn ang="T11">
                      <a:pos x="T6" y="T7"/>
                    </a:cxn>
                  </a:cxnLst>
                  <a:rect l="T12" t="T13" r="T14" b="T15"/>
                  <a:pathLst>
                    <a:path w="225" h="248">
                      <a:moveTo>
                        <a:pt x="0" y="40"/>
                      </a:moveTo>
                      <a:lnTo>
                        <a:pt x="168" y="0"/>
                      </a:lnTo>
                      <a:lnTo>
                        <a:pt x="143" y="247"/>
                      </a:lnTo>
                      <a:lnTo>
                        <a:pt x="224" y="218"/>
                      </a:lnTo>
                    </a:path>
                  </a:pathLst>
                </a:custGeom>
                <a:noFill/>
                <a:ln w="25400" cap="rnd">
                  <a:solidFill>
                    <a:schemeClr val="tx1"/>
                  </a:solidFill>
                  <a:round/>
                </a:ln>
              </p:spPr>
              <p:txBody>
                <a:bodyPr/>
                <a:lstStyle/>
                <a:p>
                  <a:endParaRPr lang="zh-CN" altLang="en-US" sz="1350"/>
                </a:p>
              </p:txBody>
            </p:sp>
            <p:sp>
              <p:nvSpPr>
                <p:cNvPr id="9299" name="Freeform 57"/>
                <p:cNvSpPr/>
                <p:nvPr/>
              </p:nvSpPr>
              <p:spPr bwMode="auto">
                <a:xfrm>
                  <a:off x="1583" y="1699"/>
                  <a:ext cx="206" cy="584"/>
                </a:xfrm>
                <a:custGeom>
                  <a:avLst/>
                  <a:gdLst>
                    <a:gd name="T0" fmla="*/ 56 w 206"/>
                    <a:gd name="T1" fmla="*/ 1232 h 519"/>
                    <a:gd name="T2" fmla="*/ 0 w 206"/>
                    <a:gd name="T3" fmla="*/ 0 h 519"/>
                    <a:gd name="T4" fmla="*/ 205 w 206"/>
                    <a:gd name="T5" fmla="*/ 304 h 519"/>
                    <a:gd name="T6" fmla="*/ 168 w 206"/>
                    <a:gd name="T7" fmla="*/ 1498 h 519"/>
                    <a:gd name="T8" fmla="*/ 56 w 206"/>
                    <a:gd name="T9" fmla="*/ 1232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solidFill>
                  <a:srgbClr val="B50069"/>
                </a:solidFill>
                <a:ln w="25400" cap="rnd">
                  <a:solidFill>
                    <a:schemeClr val="tx1"/>
                  </a:solidFill>
                  <a:round/>
                </a:ln>
              </p:spPr>
              <p:txBody>
                <a:bodyPr/>
                <a:lstStyle/>
                <a:p>
                  <a:endParaRPr lang="zh-CN" altLang="en-US" sz="1350"/>
                </a:p>
              </p:txBody>
            </p:sp>
            <p:sp>
              <p:nvSpPr>
                <p:cNvPr id="9300" name="Freeform 58"/>
                <p:cNvSpPr/>
                <p:nvPr/>
              </p:nvSpPr>
              <p:spPr bwMode="auto">
                <a:xfrm>
                  <a:off x="1577" y="1692"/>
                  <a:ext cx="206" cy="584"/>
                </a:xfrm>
                <a:custGeom>
                  <a:avLst/>
                  <a:gdLst>
                    <a:gd name="T0" fmla="*/ 56 w 206"/>
                    <a:gd name="T1" fmla="*/ 1232 h 519"/>
                    <a:gd name="T2" fmla="*/ 0 w 206"/>
                    <a:gd name="T3" fmla="*/ 0 h 519"/>
                    <a:gd name="T4" fmla="*/ 205 w 206"/>
                    <a:gd name="T5" fmla="*/ 304 h 519"/>
                    <a:gd name="T6" fmla="*/ 168 w 206"/>
                    <a:gd name="T7" fmla="*/ 1498 h 519"/>
                    <a:gd name="T8" fmla="*/ 56 w 206"/>
                    <a:gd name="T9" fmla="*/ 1232 h 519"/>
                    <a:gd name="T10" fmla="*/ 0 60000 65536"/>
                    <a:gd name="T11" fmla="*/ 0 60000 65536"/>
                    <a:gd name="T12" fmla="*/ 0 60000 65536"/>
                    <a:gd name="T13" fmla="*/ 0 60000 65536"/>
                    <a:gd name="T14" fmla="*/ 0 60000 65536"/>
                    <a:gd name="T15" fmla="*/ 0 w 206"/>
                    <a:gd name="T16" fmla="*/ 0 h 519"/>
                    <a:gd name="T17" fmla="*/ 206 w 206"/>
                    <a:gd name="T18" fmla="*/ 519 h 519"/>
                  </a:gdLst>
                  <a:ahLst/>
                  <a:cxnLst>
                    <a:cxn ang="T10">
                      <a:pos x="T0" y="T1"/>
                    </a:cxn>
                    <a:cxn ang="T11">
                      <a:pos x="T2" y="T3"/>
                    </a:cxn>
                    <a:cxn ang="T12">
                      <a:pos x="T4" y="T5"/>
                    </a:cxn>
                    <a:cxn ang="T13">
                      <a:pos x="T6" y="T7"/>
                    </a:cxn>
                    <a:cxn ang="T14">
                      <a:pos x="T8" y="T9"/>
                    </a:cxn>
                  </a:cxnLst>
                  <a:rect l="T15" t="T16" r="T17" b="T18"/>
                  <a:pathLst>
                    <a:path w="206" h="519">
                      <a:moveTo>
                        <a:pt x="56" y="426"/>
                      </a:moveTo>
                      <a:lnTo>
                        <a:pt x="0" y="0"/>
                      </a:lnTo>
                      <a:lnTo>
                        <a:pt x="205" y="104"/>
                      </a:lnTo>
                      <a:lnTo>
                        <a:pt x="168" y="518"/>
                      </a:lnTo>
                      <a:lnTo>
                        <a:pt x="56" y="426"/>
                      </a:lnTo>
                    </a:path>
                  </a:pathLst>
                </a:custGeom>
                <a:noFill/>
                <a:ln w="25400" cap="rnd">
                  <a:solidFill>
                    <a:schemeClr val="tx1"/>
                  </a:solidFill>
                  <a:round/>
                </a:ln>
              </p:spPr>
              <p:txBody>
                <a:bodyPr/>
                <a:lstStyle/>
                <a:p>
                  <a:endParaRPr lang="zh-CN" altLang="en-US" sz="1350"/>
                </a:p>
              </p:txBody>
            </p:sp>
            <p:sp>
              <p:nvSpPr>
                <p:cNvPr id="9301" name="Oval 59"/>
                <p:cNvSpPr>
                  <a:spLocks noChangeArrowheads="1"/>
                </p:cNvSpPr>
                <p:nvPr/>
              </p:nvSpPr>
              <p:spPr bwMode="auto">
                <a:xfrm>
                  <a:off x="1647" y="1475"/>
                  <a:ext cx="77" cy="254"/>
                </a:xfrm>
                <a:prstGeom prst="ellipse">
                  <a:avLst/>
                </a:prstGeom>
                <a:solidFill>
                  <a:srgbClr val="B50069"/>
                </a:solidFill>
                <a:ln w="25400">
                  <a:solidFill>
                    <a:schemeClr val="tx1"/>
                  </a:solidFill>
                  <a:round/>
                </a:ln>
              </p:spPr>
              <p:txBody>
                <a:bodyPr wrap="none" anchor="ctr"/>
                <a:lstStyle/>
                <a:p>
                  <a:endParaRPr lang="zh-CN" altLang="en-US" sz="1350"/>
                </a:p>
              </p:txBody>
            </p:sp>
            <p:sp>
              <p:nvSpPr>
                <p:cNvPr id="9302" name="Oval 60"/>
                <p:cNvSpPr>
                  <a:spLocks noChangeArrowheads="1"/>
                </p:cNvSpPr>
                <p:nvPr/>
              </p:nvSpPr>
              <p:spPr bwMode="auto">
                <a:xfrm>
                  <a:off x="1641" y="1468"/>
                  <a:ext cx="89" cy="267"/>
                </a:xfrm>
                <a:prstGeom prst="ellipse">
                  <a:avLst/>
                </a:prstGeom>
                <a:noFill/>
                <a:ln w="25400">
                  <a:solidFill>
                    <a:schemeClr val="tx1"/>
                  </a:solidFill>
                  <a:round/>
                </a:ln>
              </p:spPr>
              <p:txBody>
                <a:bodyPr wrap="none" anchor="ctr"/>
                <a:lstStyle/>
                <a:p>
                  <a:endParaRPr lang="zh-CN" altLang="en-US" sz="1350"/>
                </a:p>
              </p:txBody>
            </p:sp>
            <p:sp>
              <p:nvSpPr>
                <p:cNvPr id="9303" name="Freeform 61"/>
                <p:cNvSpPr/>
                <p:nvPr/>
              </p:nvSpPr>
              <p:spPr bwMode="auto">
                <a:xfrm>
                  <a:off x="1788" y="1828"/>
                  <a:ext cx="281" cy="254"/>
                </a:xfrm>
                <a:custGeom>
                  <a:avLst/>
                  <a:gdLst>
                    <a:gd name="T0" fmla="*/ 0 w 281"/>
                    <a:gd name="T1" fmla="*/ 0 h 226"/>
                    <a:gd name="T2" fmla="*/ 75 w 281"/>
                    <a:gd name="T3" fmla="*/ 530 h 226"/>
                    <a:gd name="T4" fmla="*/ 280 w 281"/>
                    <a:gd name="T5" fmla="*/ 643 h 226"/>
                    <a:gd name="T6" fmla="*/ 0 60000 65536"/>
                    <a:gd name="T7" fmla="*/ 0 60000 65536"/>
                    <a:gd name="T8" fmla="*/ 0 60000 65536"/>
                    <a:gd name="T9" fmla="*/ 0 w 281"/>
                    <a:gd name="T10" fmla="*/ 0 h 226"/>
                    <a:gd name="T11" fmla="*/ 281 w 281"/>
                    <a:gd name="T12" fmla="*/ 226 h 226"/>
                  </a:gdLst>
                  <a:ahLst/>
                  <a:cxnLst>
                    <a:cxn ang="T6">
                      <a:pos x="T0" y="T1"/>
                    </a:cxn>
                    <a:cxn ang="T7">
                      <a:pos x="T2" y="T3"/>
                    </a:cxn>
                    <a:cxn ang="T8">
                      <a:pos x="T4" y="T5"/>
                    </a:cxn>
                  </a:cxnLst>
                  <a:rect l="T9" t="T10" r="T11" b="T12"/>
                  <a:pathLst>
                    <a:path w="281" h="226">
                      <a:moveTo>
                        <a:pt x="0" y="0"/>
                      </a:moveTo>
                      <a:lnTo>
                        <a:pt x="75" y="185"/>
                      </a:lnTo>
                      <a:lnTo>
                        <a:pt x="280" y="225"/>
                      </a:lnTo>
                    </a:path>
                  </a:pathLst>
                </a:custGeom>
                <a:noFill/>
                <a:ln w="25400" cap="rnd">
                  <a:solidFill>
                    <a:schemeClr val="tx1"/>
                  </a:solidFill>
                  <a:round/>
                </a:ln>
              </p:spPr>
              <p:txBody>
                <a:bodyPr/>
                <a:lstStyle/>
                <a:p>
                  <a:endParaRPr lang="zh-CN" altLang="en-US" sz="1350"/>
                </a:p>
              </p:txBody>
            </p:sp>
            <p:sp>
              <p:nvSpPr>
                <p:cNvPr id="9304" name="Freeform 62"/>
                <p:cNvSpPr/>
                <p:nvPr/>
              </p:nvSpPr>
              <p:spPr bwMode="auto">
                <a:xfrm>
                  <a:off x="1782" y="1822"/>
                  <a:ext cx="281" cy="254"/>
                </a:xfrm>
                <a:custGeom>
                  <a:avLst/>
                  <a:gdLst>
                    <a:gd name="T0" fmla="*/ 0 w 281"/>
                    <a:gd name="T1" fmla="*/ 0 h 225"/>
                    <a:gd name="T2" fmla="*/ 75 w 281"/>
                    <a:gd name="T3" fmla="*/ 550 h 225"/>
                    <a:gd name="T4" fmla="*/ 280 w 281"/>
                    <a:gd name="T5" fmla="*/ 669 h 225"/>
                    <a:gd name="T6" fmla="*/ 0 60000 65536"/>
                    <a:gd name="T7" fmla="*/ 0 60000 65536"/>
                    <a:gd name="T8" fmla="*/ 0 60000 65536"/>
                    <a:gd name="T9" fmla="*/ 0 w 281"/>
                    <a:gd name="T10" fmla="*/ 0 h 225"/>
                    <a:gd name="T11" fmla="*/ 281 w 281"/>
                    <a:gd name="T12" fmla="*/ 225 h 225"/>
                  </a:gdLst>
                  <a:ahLst/>
                  <a:cxnLst>
                    <a:cxn ang="T6">
                      <a:pos x="T0" y="T1"/>
                    </a:cxn>
                    <a:cxn ang="T7">
                      <a:pos x="T2" y="T3"/>
                    </a:cxn>
                    <a:cxn ang="T8">
                      <a:pos x="T4" y="T5"/>
                    </a:cxn>
                  </a:cxnLst>
                  <a:rect l="T9" t="T10" r="T11" b="T12"/>
                  <a:pathLst>
                    <a:path w="281" h="225">
                      <a:moveTo>
                        <a:pt x="0" y="0"/>
                      </a:moveTo>
                      <a:lnTo>
                        <a:pt x="75" y="184"/>
                      </a:lnTo>
                      <a:lnTo>
                        <a:pt x="280" y="224"/>
                      </a:lnTo>
                    </a:path>
                  </a:pathLst>
                </a:custGeom>
                <a:noFill/>
                <a:ln w="25400" cap="rnd">
                  <a:solidFill>
                    <a:schemeClr val="tx1"/>
                  </a:solidFill>
                  <a:round/>
                </a:ln>
              </p:spPr>
              <p:txBody>
                <a:bodyPr/>
                <a:lstStyle/>
                <a:p>
                  <a:endParaRPr lang="zh-CN" altLang="en-US" sz="1350"/>
                </a:p>
              </p:txBody>
            </p:sp>
          </p:grpSp>
          <p:sp>
            <p:nvSpPr>
              <p:cNvPr id="9282" name="Rectangle 63"/>
              <p:cNvSpPr>
                <a:spLocks noChangeArrowheads="1"/>
              </p:cNvSpPr>
              <p:nvPr/>
            </p:nvSpPr>
            <p:spPr bwMode="auto">
              <a:xfrm>
                <a:off x="1746" y="1230"/>
                <a:ext cx="551" cy="231"/>
              </a:xfrm>
              <a:prstGeom prst="rect">
                <a:avLst/>
              </a:prstGeom>
              <a:noFill/>
              <a:ln w="25400">
                <a:noFill/>
                <a:miter lim="800000"/>
              </a:ln>
            </p:spPr>
            <p:txBody>
              <a:bodyPr wrap="none" lIns="67865" tIns="33338" rIns="67865" bIns="33338">
                <a:spAutoFit/>
              </a:bodyPr>
              <a:lstStyle/>
              <a:p>
                <a:pPr eaLnBrk="0" hangingPunct="0"/>
                <a:r>
                  <a:rPr lang="zh-CN" altLang="en-US" sz="1350" b="1"/>
                  <a:t>内审员</a:t>
                </a:r>
                <a:endParaRPr lang="zh-CN" altLang="en-US" sz="1350" b="1"/>
              </a:p>
            </p:txBody>
          </p:sp>
          <p:sp>
            <p:nvSpPr>
              <p:cNvPr id="9283" name="Rectangle 64"/>
              <p:cNvSpPr>
                <a:spLocks noChangeArrowheads="1"/>
              </p:cNvSpPr>
              <p:nvPr/>
            </p:nvSpPr>
            <p:spPr bwMode="auto">
              <a:xfrm>
                <a:off x="358" y="2320"/>
                <a:ext cx="988" cy="193"/>
              </a:xfrm>
              <a:prstGeom prst="rect">
                <a:avLst/>
              </a:prstGeom>
              <a:noFill/>
              <a:ln w="25400">
                <a:noFill/>
                <a:miter lim="800000"/>
              </a:ln>
            </p:spPr>
            <p:txBody>
              <a:bodyPr wrap="none" lIns="67865" tIns="33338" rIns="67865" bIns="33338">
                <a:spAutoFit/>
              </a:bodyPr>
              <a:lstStyle/>
              <a:p>
                <a:pPr algn="ctr" eaLnBrk="0" hangingPunct="0">
                  <a:lnSpc>
                    <a:spcPct val="75000"/>
                  </a:lnSpc>
                </a:pPr>
                <a:r>
                  <a:rPr lang="zh-CN" altLang="en-US" sz="1350"/>
                  <a:t>技术专业人员</a:t>
                </a:r>
                <a:endParaRPr lang="zh-CN" altLang="en-US" sz="1350"/>
              </a:p>
            </p:txBody>
          </p:sp>
          <p:grpSp>
            <p:nvGrpSpPr>
              <p:cNvPr id="9284" name="Group 65"/>
              <p:cNvGrpSpPr/>
              <p:nvPr/>
            </p:nvGrpSpPr>
            <p:grpSpPr bwMode="auto">
              <a:xfrm>
                <a:off x="1928" y="1927"/>
                <a:ext cx="505" cy="1002"/>
                <a:chOff x="2821" y="2019"/>
                <a:chExt cx="627" cy="1275"/>
              </a:xfrm>
            </p:grpSpPr>
            <p:sp>
              <p:nvSpPr>
                <p:cNvPr id="9285" name="Freeform 66"/>
                <p:cNvSpPr/>
                <p:nvPr/>
              </p:nvSpPr>
              <p:spPr bwMode="auto">
                <a:xfrm>
                  <a:off x="2908" y="2863"/>
                  <a:ext cx="286" cy="335"/>
                </a:xfrm>
                <a:custGeom>
                  <a:avLst/>
                  <a:gdLst>
                    <a:gd name="T0" fmla="*/ 0 w 286"/>
                    <a:gd name="T1" fmla="*/ 119 h 298"/>
                    <a:gd name="T2" fmla="*/ 214 w 286"/>
                    <a:gd name="T3" fmla="*/ 0 h 298"/>
                    <a:gd name="T4" fmla="*/ 174 w 286"/>
                    <a:gd name="T5" fmla="*/ 851 h 298"/>
                    <a:gd name="T6" fmla="*/ 285 w 286"/>
                    <a:gd name="T7" fmla="*/ 768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ln>
              </p:spPr>
              <p:txBody>
                <a:bodyPr/>
                <a:lstStyle/>
                <a:p>
                  <a:endParaRPr lang="zh-CN" altLang="en-US" sz="1350"/>
                </a:p>
              </p:txBody>
            </p:sp>
            <p:sp>
              <p:nvSpPr>
                <p:cNvPr id="9286" name="Freeform 67"/>
                <p:cNvSpPr/>
                <p:nvPr/>
              </p:nvSpPr>
              <p:spPr bwMode="auto">
                <a:xfrm>
                  <a:off x="2916" y="2855"/>
                  <a:ext cx="286" cy="335"/>
                </a:xfrm>
                <a:custGeom>
                  <a:avLst/>
                  <a:gdLst>
                    <a:gd name="T0" fmla="*/ 0 w 286"/>
                    <a:gd name="T1" fmla="*/ 119 h 298"/>
                    <a:gd name="T2" fmla="*/ 214 w 286"/>
                    <a:gd name="T3" fmla="*/ 0 h 298"/>
                    <a:gd name="T4" fmla="*/ 174 w 286"/>
                    <a:gd name="T5" fmla="*/ 851 h 298"/>
                    <a:gd name="T6" fmla="*/ 285 w 286"/>
                    <a:gd name="T7" fmla="*/ 768 h 298"/>
                    <a:gd name="T8" fmla="*/ 0 60000 65536"/>
                    <a:gd name="T9" fmla="*/ 0 60000 65536"/>
                    <a:gd name="T10" fmla="*/ 0 60000 65536"/>
                    <a:gd name="T11" fmla="*/ 0 60000 65536"/>
                    <a:gd name="T12" fmla="*/ 0 w 286"/>
                    <a:gd name="T13" fmla="*/ 0 h 298"/>
                    <a:gd name="T14" fmla="*/ 286 w 286"/>
                    <a:gd name="T15" fmla="*/ 298 h 298"/>
                  </a:gdLst>
                  <a:ahLst/>
                  <a:cxnLst>
                    <a:cxn ang="T8">
                      <a:pos x="T0" y="T1"/>
                    </a:cxn>
                    <a:cxn ang="T9">
                      <a:pos x="T2" y="T3"/>
                    </a:cxn>
                    <a:cxn ang="T10">
                      <a:pos x="T4" y="T5"/>
                    </a:cxn>
                    <a:cxn ang="T11">
                      <a:pos x="T6" y="T7"/>
                    </a:cxn>
                  </a:cxnLst>
                  <a:rect l="T12" t="T13" r="T14" b="T15"/>
                  <a:pathLst>
                    <a:path w="286" h="298">
                      <a:moveTo>
                        <a:pt x="0" y="42"/>
                      </a:moveTo>
                      <a:lnTo>
                        <a:pt x="214" y="0"/>
                      </a:lnTo>
                      <a:lnTo>
                        <a:pt x="174" y="297"/>
                      </a:lnTo>
                      <a:lnTo>
                        <a:pt x="285" y="269"/>
                      </a:lnTo>
                    </a:path>
                  </a:pathLst>
                </a:custGeom>
                <a:noFill/>
                <a:ln w="25400" cap="rnd">
                  <a:solidFill>
                    <a:schemeClr val="tx1"/>
                  </a:solidFill>
                  <a:round/>
                </a:ln>
              </p:spPr>
              <p:txBody>
                <a:bodyPr/>
                <a:lstStyle/>
                <a:p>
                  <a:endParaRPr lang="zh-CN" altLang="en-US" sz="1350"/>
                </a:p>
              </p:txBody>
            </p:sp>
            <p:sp>
              <p:nvSpPr>
                <p:cNvPr id="9287" name="Freeform 68"/>
                <p:cNvSpPr/>
                <p:nvPr/>
              </p:nvSpPr>
              <p:spPr bwMode="auto">
                <a:xfrm>
                  <a:off x="3011" y="2950"/>
                  <a:ext cx="286" cy="344"/>
                </a:xfrm>
                <a:custGeom>
                  <a:avLst/>
                  <a:gdLst>
                    <a:gd name="T0" fmla="*/ 0 w 286"/>
                    <a:gd name="T1" fmla="*/ 144 h 306"/>
                    <a:gd name="T2" fmla="*/ 214 w 286"/>
                    <a:gd name="T3" fmla="*/ 0 h 306"/>
                    <a:gd name="T4" fmla="*/ 182 w 286"/>
                    <a:gd name="T5" fmla="*/ 877 h 306"/>
                    <a:gd name="T6" fmla="*/ 285 w 286"/>
                    <a:gd name="T7" fmla="*/ 776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ln>
              </p:spPr>
              <p:txBody>
                <a:bodyPr/>
                <a:lstStyle/>
                <a:p>
                  <a:endParaRPr lang="zh-CN" altLang="en-US" sz="1350"/>
                </a:p>
              </p:txBody>
            </p:sp>
            <p:sp>
              <p:nvSpPr>
                <p:cNvPr id="9288" name="Freeform 69"/>
                <p:cNvSpPr/>
                <p:nvPr/>
              </p:nvSpPr>
              <p:spPr bwMode="auto">
                <a:xfrm>
                  <a:off x="3019" y="2942"/>
                  <a:ext cx="286" cy="344"/>
                </a:xfrm>
                <a:custGeom>
                  <a:avLst/>
                  <a:gdLst>
                    <a:gd name="T0" fmla="*/ 0 w 286"/>
                    <a:gd name="T1" fmla="*/ 144 h 306"/>
                    <a:gd name="T2" fmla="*/ 214 w 286"/>
                    <a:gd name="T3" fmla="*/ 0 h 306"/>
                    <a:gd name="T4" fmla="*/ 182 w 286"/>
                    <a:gd name="T5" fmla="*/ 877 h 306"/>
                    <a:gd name="T6" fmla="*/ 285 w 286"/>
                    <a:gd name="T7" fmla="*/ 776 h 306"/>
                    <a:gd name="T8" fmla="*/ 0 60000 65536"/>
                    <a:gd name="T9" fmla="*/ 0 60000 65536"/>
                    <a:gd name="T10" fmla="*/ 0 60000 65536"/>
                    <a:gd name="T11" fmla="*/ 0 60000 65536"/>
                    <a:gd name="T12" fmla="*/ 0 w 286"/>
                    <a:gd name="T13" fmla="*/ 0 h 306"/>
                    <a:gd name="T14" fmla="*/ 286 w 286"/>
                    <a:gd name="T15" fmla="*/ 306 h 306"/>
                  </a:gdLst>
                  <a:ahLst/>
                  <a:cxnLst>
                    <a:cxn ang="T8">
                      <a:pos x="T0" y="T1"/>
                    </a:cxn>
                    <a:cxn ang="T9">
                      <a:pos x="T2" y="T3"/>
                    </a:cxn>
                    <a:cxn ang="T10">
                      <a:pos x="T4" y="T5"/>
                    </a:cxn>
                    <a:cxn ang="T11">
                      <a:pos x="T6" y="T7"/>
                    </a:cxn>
                  </a:cxnLst>
                  <a:rect l="T12" t="T13" r="T14" b="T15"/>
                  <a:pathLst>
                    <a:path w="286" h="306">
                      <a:moveTo>
                        <a:pt x="0" y="50"/>
                      </a:moveTo>
                      <a:lnTo>
                        <a:pt x="214" y="0"/>
                      </a:lnTo>
                      <a:lnTo>
                        <a:pt x="182" y="305"/>
                      </a:lnTo>
                      <a:lnTo>
                        <a:pt x="285" y="270"/>
                      </a:lnTo>
                    </a:path>
                  </a:pathLst>
                </a:custGeom>
                <a:noFill/>
                <a:ln w="25400" cap="rnd">
                  <a:solidFill>
                    <a:schemeClr val="tx1"/>
                  </a:solidFill>
                  <a:round/>
                </a:ln>
              </p:spPr>
              <p:txBody>
                <a:bodyPr/>
                <a:lstStyle/>
                <a:p>
                  <a:endParaRPr lang="zh-CN" altLang="en-US" sz="1350"/>
                </a:p>
              </p:txBody>
            </p:sp>
            <p:sp>
              <p:nvSpPr>
                <p:cNvPr id="9289" name="Freeform 70"/>
                <p:cNvSpPr/>
                <p:nvPr/>
              </p:nvSpPr>
              <p:spPr bwMode="auto">
                <a:xfrm>
                  <a:off x="2821" y="2305"/>
                  <a:ext cx="262" cy="718"/>
                </a:xfrm>
                <a:custGeom>
                  <a:avLst/>
                  <a:gdLst>
                    <a:gd name="T0" fmla="*/ 71 w 262"/>
                    <a:gd name="T1" fmla="*/ 1518 h 638"/>
                    <a:gd name="T2" fmla="*/ 0 w 262"/>
                    <a:gd name="T3" fmla="*/ 0 h 638"/>
                    <a:gd name="T4" fmla="*/ 261 w 262"/>
                    <a:gd name="T5" fmla="*/ 368 h 638"/>
                    <a:gd name="T6" fmla="*/ 214 w 262"/>
                    <a:gd name="T7" fmla="*/ 1845 h 638"/>
                    <a:gd name="T8" fmla="*/ 71 w 262"/>
                    <a:gd name="T9" fmla="*/ 1518 h 638"/>
                    <a:gd name="T10" fmla="*/ 0 60000 65536"/>
                    <a:gd name="T11" fmla="*/ 0 60000 65536"/>
                    <a:gd name="T12" fmla="*/ 0 60000 65536"/>
                    <a:gd name="T13" fmla="*/ 0 60000 65536"/>
                    <a:gd name="T14" fmla="*/ 0 60000 65536"/>
                    <a:gd name="T15" fmla="*/ 0 w 262"/>
                    <a:gd name="T16" fmla="*/ 0 h 638"/>
                    <a:gd name="T17" fmla="*/ 262 w 262"/>
                    <a:gd name="T18" fmla="*/ 638 h 638"/>
                  </a:gdLst>
                  <a:ahLst/>
                  <a:cxnLst>
                    <a:cxn ang="T10">
                      <a:pos x="T0" y="T1"/>
                    </a:cxn>
                    <a:cxn ang="T11">
                      <a:pos x="T2" y="T3"/>
                    </a:cxn>
                    <a:cxn ang="T12">
                      <a:pos x="T4" y="T5"/>
                    </a:cxn>
                    <a:cxn ang="T13">
                      <a:pos x="T6" y="T7"/>
                    </a:cxn>
                    <a:cxn ang="T14">
                      <a:pos x="T8" y="T9"/>
                    </a:cxn>
                  </a:cxnLst>
                  <a:rect l="T15" t="T16" r="T17" b="T18"/>
                  <a:pathLst>
                    <a:path w="262" h="638">
                      <a:moveTo>
                        <a:pt x="71" y="524"/>
                      </a:moveTo>
                      <a:lnTo>
                        <a:pt x="0" y="0"/>
                      </a:lnTo>
                      <a:lnTo>
                        <a:pt x="261" y="127"/>
                      </a:lnTo>
                      <a:lnTo>
                        <a:pt x="214" y="637"/>
                      </a:lnTo>
                      <a:lnTo>
                        <a:pt x="71" y="524"/>
                      </a:lnTo>
                    </a:path>
                  </a:pathLst>
                </a:custGeom>
                <a:solidFill>
                  <a:srgbClr val="B50069"/>
                </a:solidFill>
                <a:ln w="25400" cap="rnd">
                  <a:solidFill>
                    <a:schemeClr val="tx1"/>
                  </a:solidFill>
                  <a:round/>
                </a:ln>
              </p:spPr>
              <p:txBody>
                <a:bodyPr/>
                <a:lstStyle/>
                <a:p>
                  <a:endParaRPr lang="zh-CN" altLang="en-US" sz="1350"/>
                </a:p>
              </p:txBody>
            </p:sp>
            <p:sp>
              <p:nvSpPr>
                <p:cNvPr id="9290" name="Freeform 71"/>
                <p:cNvSpPr/>
                <p:nvPr/>
              </p:nvSpPr>
              <p:spPr bwMode="auto">
                <a:xfrm>
                  <a:off x="2828" y="2297"/>
                  <a:ext cx="263" cy="718"/>
                </a:xfrm>
                <a:custGeom>
                  <a:avLst/>
                  <a:gdLst>
                    <a:gd name="T0" fmla="*/ 71 w 263"/>
                    <a:gd name="T1" fmla="*/ 1518 h 638"/>
                    <a:gd name="T2" fmla="*/ 0 w 263"/>
                    <a:gd name="T3" fmla="*/ 0 h 638"/>
                    <a:gd name="T4" fmla="*/ 262 w 263"/>
                    <a:gd name="T5" fmla="*/ 368 h 638"/>
                    <a:gd name="T6" fmla="*/ 214 w 263"/>
                    <a:gd name="T7" fmla="*/ 1845 h 638"/>
                    <a:gd name="T8" fmla="*/ 71 w 263"/>
                    <a:gd name="T9" fmla="*/ 1518 h 638"/>
                    <a:gd name="T10" fmla="*/ 0 60000 65536"/>
                    <a:gd name="T11" fmla="*/ 0 60000 65536"/>
                    <a:gd name="T12" fmla="*/ 0 60000 65536"/>
                    <a:gd name="T13" fmla="*/ 0 60000 65536"/>
                    <a:gd name="T14" fmla="*/ 0 60000 65536"/>
                    <a:gd name="T15" fmla="*/ 0 w 263"/>
                    <a:gd name="T16" fmla="*/ 0 h 638"/>
                    <a:gd name="T17" fmla="*/ 263 w 263"/>
                    <a:gd name="T18" fmla="*/ 638 h 638"/>
                  </a:gdLst>
                  <a:ahLst/>
                  <a:cxnLst>
                    <a:cxn ang="T10">
                      <a:pos x="T0" y="T1"/>
                    </a:cxn>
                    <a:cxn ang="T11">
                      <a:pos x="T2" y="T3"/>
                    </a:cxn>
                    <a:cxn ang="T12">
                      <a:pos x="T4" y="T5"/>
                    </a:cxn>
                    <a:cxn ang="T13">
                      <a:pos x="T6" y="T7"/>
                    </a:cxn>
                    <a:cxn ang="T14">
                      <a:pos x="T8" y="T9"/>
                    </a:cxn>
                  </a:cxnLst>
                  <a:rect l="T15" t="T16" r="T17" b="T18"/>
                  <a:pathLst>
                    <a:path w="263" h="638">
                      <a:moveTo>
                        <a:pt x="71" y="524"/>
                      </a:moveTo>
                      <a:lnTo>
                        <a:pt x="0" y="0"/>
                      </a:lnTo>
                      <a:lnTo>
                        <a:pt x="262" y="127"/>
                      </a:lnTo>
                      <a:lnTo>
                        <a:pt x="214" y="637"/>
                      </a:lnTo>
                      <a:lnTo>
                        <a:pt x="71" y="524"/>
                      </a:lnTo>
                    </a:path>
                  </a:pathLst>
                </a:custGeom>
                <a:noFill/>
                <a:ln w="25400" cap="rnd">
                  <a:solidFill>
                    <a:schemeClr val="tx1"/>
                  </a:solidFill>
                  <a:round/>
                </a:ln>
              </p:spPr>
              <p:txBody>
                <a:bodyPr/>
                <a:lstStyle/>
                <a:p>
                  <a:endParaRPr lang="zh-CN" altLang="en-US" sz="1350"/>
                </a:p>
              </p:txBody>
            </p:sp>
            <p:sp>
              <p:nvSpPr>
                <p:cNvPr id="9291" name="Oval 72"/>
                <p:cNvSpPr>
                  <a:spLocks noChangeArrowheads="1"/>
                </p:cNvSpPr>
                <p:nvPr/>
              </p:nvSpPr>
              <p:spPr bwMode="auto">
                <a:xfrm>
                  <a:off x="2940" y="2027"/>
                  <a:ext cx="103" cy="317"/>
                </a:xfrm>
                <a:prstGeom prst="ellipse">
                  <a:avLst/>
                </a:prstGeom>
                <a:solidFill>
                  <a:srgbClr val="B50069"/>
                </a:solidFill>
                <a:ln w="25400">
                  <a:solidFill>
                    <a:schemeClr val="tx1"/>
                  </a:solidFill>
                  <a:round/>
                </a:ln>
              </p:spPr>
              <p:txBody>
                <a:bodyPr wrap="none" anchor="ctr"/>
                <a:lstStyle/>
                <a:p>
                  <a:endParaRPr lang="zh-CN" altLang="en-US" sz="1350"/>
                </a:p>
              </p:txBody>
            </p:sp>
            <p:sp>
              <p:nvSpPr>
                <p:cNvPr id="9292" name="Oval 73"/>
                <p:cNvSpPr>
                  <a:spLocks noChangeArrowheads="1"/>
                </p:cNvSpPr>
                <p:nvPr/>
              </p:nvSpPr>
              <p:spPr bwMode="auto">
                <a:xfrm>
                  <a:off x="2932" y="2019"/>
                  <a:ext cx="119" cy="333"/>
                </a:xfrm>
                <a:prstGeom prst="ellipse">
                  <a:avLst/>
                </a:prstGeom>
                <a:noFill/>
                <a:ln w="25400">
                  <a:solidFill>
                    <a:schemeClr val="tx1"/>
                  </a:solidFill>
                  <a:round/>
                </a:ln>
              </p:spPr>
              <p:txBody>
                <a:bodyPr wrap="none" anchor="ctr"/>
                <a:lstStyle/>
                <a:p>
                  <a:endParaRPr lang="zh-CN" altLang="en-US" sz="1350"/>
                </a:p>
              </p:txBody>
            </p:sp>
            <p:sp>
              <p:nvSpPr>
                <p:cNvPr id="9293" name="Freeform 74"/>
                <p:cNvSpPr/>
                <p:nvPr/>
              </p:nvSpPr>
              <p:spPr bwMode="auto">
                <a:xfrm>
                  <a:off x="3082" y="2464"/>
                  <a:ext cx="358" cy="304"/>
                </a:xfrm>
                <a:custGeom>
                  <a:avLst/>
                  <a:gdLst>
                    <a:gd name="T0" fmla="*/ 0 w 358"/>
                    <a:gd name="T1" fmla="*/ 0 h 271"/>
                    <a:gd name="T2" fmla="*/ 95 w 358"/>
                    <a:gd name="T3" fmla="*/ 639 h 271"/>
                    <a:gd name="T4" fmla="*/ 357 w 358"/>
                    <a:gd name="T5" fmla="*/ 757 h 271"/>
                    <a:gd name="T6" fmla="*/ 0 60000 65536"/>
                    <a:gd name="T7" fmla="*/ 0 60000 65536"/>
                    <a:gd name="T8" fmla="*/ 0 60000 65536"/>
                    <a:gd name="T9" fmla="*/ 0 w 358"/>
                    <a:gd name="T10" fmla="*/ 0 h 271"/>
                    <a:gd name="T11" fmla="*/ 358 w 358"/>
                    <a:gd name="T12" fmla="*/ 271 h 271"/>
                  </a:gdLst>
                  <a:ahLst/>
                  <a:cxnLst>
                    <a:cxn ang="T6">
                      <a:pos x="T0" y="T1"/>
                    </a:cxn>
                    <a:cxn ang="T7">
                      <a:pos x="T2" y="T3"/>
                    </a:cxn>
                    <a:cxn ang="T8">
                      <a:pos x="T4" y="T5"/>
                    </a:cxn>
                  </a:cxnLst>
                  <a:rect l="T9" t="T10" r="T11" b="T12"/>
                  <a:pathLst>
                    <a:path w="358" h="271">
                      <a:moveTo>
                        <a:pt x="0" y="0"/>
                      </a:moveTo>
                      <a:lnTo>
                        <a:pt x="95" y="227"/>
                      </a:lnTo>
                      <a:lnTo>
                        <a:pt x="357" y="270"/>
                      </a:lnTo>
                    </a:path>
                  </a:pathLst>
                </a:custGeom>
                <a:noFill/>
                <a:ln w="25400" cap="rnd">
                  <a:solidFill>
                    <a:schemeClr val="tx1"/>
                  </a:solidFill>
                  <a:round/>
                </a:ln>
              </p:spPr>
              <p:txBody>
                <a:bodyPr/>
                <a:lstStyle/>
                <a:p>
                  <a:endParaRPr lang="zh-CN" altLang="en-US" sz="1350"/>
                </a:p>
              </p:txBody>
            </p:sp>
            <p:sp>
              <p:nvSpPr>
                <p:cNvPr id="9294" name="Freeform 75"/>
                <p:cNvSpPr/>
                <p:nvPr/>
              </p:nvSpPr>
              <p:spPr bwMode="auto">
                <a:xfrm>
                  <a:off x="3090" y="2456"/>
                  <a:ext cx="358" cy="303"/>
                </a:xfrm>
                <a:custGeom>
                  <a:avLst/>
                  <a:gdLst>
                    <a:gd name="T0" fmla="*/ 0 w 358"/>
                    <a:gd name="T1" fmla="*/ 0 h 270"/>
                    <a:gd name="T2" fmla="*/ 95 w 358"/>
                    <a:gd name="T3" fmla="*/ 640 h 270"/>
                    <a:gd name="T4" fmla="*/ 357 w 358"/>
                    <a:gd name="T5" fmla="*/ 759 h 270"/>
                    <a:gd name="T6" fmla="*/ 0 60000 65536"/>
                    <a:gd name="T7" fmla="*/ 0 60000 65536"/>
                    <a:gd name="T8" fmla="*/ 0 60000 65536"/>
                    <a:gd name="T9" fmla="*/ 0 w 358"/>
                    <a:gd name="T10" fmla="*/ 0 h 270"/>
                    <a:gd name="T11" fmla="*/ 358 w 358"/>
                    <a:gd name="T12" fmla="*/ 270 h 270"/>
                  </a:gdLst>
                  <a:ahLst/>
                  <a:cxnLst>
                    <a:cxn ang="T6">
                      <a:pos x="T0" y="T1"/>
                    </a:cxn>
                    <a:cxn ang="T7">
                      <a:pos x="T2" y="T3"/>
                    </a:cxn>
                    <a:cxn ang="T8">
                      <a:pos x="T4" y="T5"/>
                    </a:cxn>
                  </a:cxnLst>
                  <a:rect l="T9" t="T10" r="T11" b="T12"/>
                  <a:pathLst>
                    <a:path w="358" h="270">
                      <a:moveTo>
                        <a:pt x="0" y="0"/>
                      </a:moveTo>
                      <a:lnTo>
                        <a:pt x="95" y="227"/>
                      </a:lnTo>
                      <a:lnTo>
                        <a:pt x="357" y="269"/>
                      </a:lnTo>
                    </a:path>
                  </a:pathLst>
                </a:custGeom>
                <a:noFill/>
                <a:ln w="25400" cap="rnd">
                  <a:solidFill>
                    <a:schemeClr val="tx1"/>
                  </a:solidFill>
                  <a:round/>
                </a:ln>
              </p:spPr>
              <p:txBody>
                <a:bodyPr/>
                <a:lstStyle/>
                <a:p>
                  <a:endParaRPr lang="zh-CN" altLang="en-US" sz="1350"/>
                </a:p>
              </p:txBody>
            </p:sp>
          </p:grpSp>
        </p:grpSp>
        <p:sp>
          <p:nvSpPr>
            <p:cNvPr id="9232" name="Rectangle 77"/>
            <p:cNvSpPr>
              <a:spLocks noChangeArrowheads="1"/>
            </p:cNvSpPr>
            <p:nvPr/>
          </p:nvSpPr>
          <p:spPr bwMode="auto">
            <a:xfrm>
              <a:off x="1859" y="2931"/>
              <a:ext cx="632" cy="212"/>
            </a:xfrm>
            <a:prstGeom prst="rect">
              <a:avLst/>
            </a:prstGeom>
            <a:noFill/>
            <a:ln w="25400">
              <a:noFill/>
              <a:miter lim="800000"/>
            </a:ln>
          </p:spPr>
          <p:txBody>
            <a:bodyPr wrap="none" lIns="67865" tIns="33338" rIns="67865" bIns="33338">
              <a:spAutoFit/>
            </a:bodyPr>
            <a:lstStyle/>
            <a:p>
              <a:pPr eaLnBrk="0" hangingPunct="0"/>
              <a:r>
                <a:rPr lang="zh-CN" altLang="en-US" sz="1200"/>
                <a:t>用户代表</a:t>
              </a:r>
              <a:endParaRPr lang="zh-CN" altLang="en-US" sz="1200"/>
            </a:p>
          </p:txBody>
        </p:sp>
      </p:grpSp>
      <p:sp>
        <p:nvSpPr>
          <p:cNvPr id="5" name="Rectangle 3"/>
          <p:cNvSpPr>
            <a:spLocks noGrp="1" noChangeArrowheads="1"/>
          </p:cNvSpPr>
          <p:nvPr>
            <p:ph type="title"/>
          </p:nvPr>
        </p:nvSpPr>
        <p:spPr/>
        <p:txBody>
          <a:bodyPr>
            <a:noAutofit/>
          </a:bodyPr>
          <a:lstStyle/>
          <a:p>
            <a:pPr>
              <a:lnSpc>
                <a:spcPct val="120000"/>
              </a:lnSpc>
            </a:pPr>
            <a:r>
              <a:rPr lang="zh-CN" altLang="en-US" dirty="0">
                <a:latin typeface="微软雅黑" panose="020B0503020204020204" pitchFamily="34" charset="-122"/>
                <a:ea typeface="微软雅黑" panose="020B0503020204020204" pitchFamily="34" charset="-122"/>
              </a:rPr>
              <a:t>静态测试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动态测试</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6232468" y="1401189"/>
            <a:ext cx="2540000" cy="2273300"/>
          </a:xfrm>
          <a:prstGeom prst="rect">
            <a:avLst/>
          </a:prstGeom>
        </p:spPr>
      </p:pic>
      <p:sp>
        <p:nvSpPr>
          <p:cNvPr id="11" name="文本框 10"/>
          <p:cNvSpPr txBox="1"/>
          <p:nvPr/>
        </p:nvSpPr>
        <p:spPr>
          <a:xfrm>
            <a:off x="6350262" y="3947072"/>
            <a:ext cx="2593778" cy="369332"/>
          </a:xfrm>
          <a:prstGeom prst="rect">
            <a:avLst/>
          </a:prstGeom>
          <a:noFill/>
        </p:spPr>
        <p:txBody>
          <a:bodyPr wrap="square">
            <a:spAutoFit/>
          </a:bodyPr>
          <a:lstStyle/>
          <a:p>
            <a:r>
              <a:rPr lang="zh-CN" altLang="en-US" sz="1800" dirty="0">
                <a:solidFill>
                  <a:srgbClr val="435CC8"/>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通过运行程序发现错误</a:t>
            </a:r>
            <a:endParaRPr lang="zh-CN" altLang="en-US" dirty="0">
              <a:solidFill>
                <a:srgbClr val="435CC8"/>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62868" y="3849976"/>
            <a:ext cx="3564992" cy="646331"/>
          </a:xfrm>
          <a:prstGeom prst="rect">
            <a:avLst/>
          </a:prstGeom>
          <a:noFill/>
        </p:spPr>
        <p:txBody>
          <a:bodyPr wrap="square">
            <a:spAutoFit/>
          </a:bodyPr>
          <a:lstStyle/>
          <a:p>
            <a:r>
              <a:rPr lang="zh-CN" altLang="en-US" sz="1800" dirty="0">
                <a:solidFill>
                  <a:srgbClr val="435CC8"/>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不执行程序，而是通过人工评审、代码扫描</a:t>
            </a:r>
            <a:r>
              <a:rPr lang="en-US" altLang="zh-CN" sz="1800" dirty="0">
                <a:solidFill>
                  <a:srgbClr val="435CC8"/>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a:t>
            </a:r>
            <a:r>
              <a:rPr lang="zh-CN" altLang="en-US" sz="1800" dirty="0">
                <a:solidFill>
                  <a:srgbClr val="435CC8"/>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宋体" panose="02010600030101010101" pitchFamily="2" charset="-122"/>
              </a:rPr>
              <a:t>静态分析发现错误</a:t>
            </a:r>
            <a:endParaRPr lang="zh-CN" altLang="en-US" dirty="0">
              <a:solidFill>
                <a:srgbClr val="435CC8"/>
              </a:solidFill>
              <a:latin typeface="微软雅黑" panose="020B0503020204020204" pitchFamily="34" charset="-122"/>
              <a:ea typeface="微软雅黑" panose="020B0503020204020204" pitchFamily="34" charset="-122"/>
            </a:endParaRPr>
          </a:p>
        </p:txBody>
      </p:sp>
      <p:pic>
        <p:nvPicPr>
          <p:cNvPr id="13" name="Picture 6"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342" y="1404285"/>
            <a:ext cx="1998637" cy="25254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38316" y="276554"/>
            <a:ext cx="4482498" cy="571500"/>
          </a:xfrm>
        </p:spPr>
        <p:txBody>
          <a:bodyPr/>
          <a:lstStyle/>
          <a:p>
            <a:r>
              <a:rPr>
                <a:sym typeface="+mn-ea"/>
              </a:rPr>
              <a:t>主动测试 </a:t>
            </a:r>
            <a:r>
              <a:rPr lang="en-GB" altLang="zh-CN">
                <a:sym typeface="+mn-ea"/>
              </a:rPr>
              <a:t>vs. </a:t>
            </a:r>
            <a:r>
              <a:rPr>
                <a:sym typeface="+mn-ea"/>
              </a:rPr>
              <a:t>被动测试</a:t>
            </a:r>
            <a:endParaRPr lang="zh-CN" altLang="en-US" dirty="0">
              <a:latin typeface="微软雅黑" panose="020B0503020204020204" pitchFamily="34" charset="-122"/>
              <a:ea typeface="微软雅黑" panose="020B0503020204020204" pitchFamily="34" charset="-122"/>
            </a:endParaRPr>
          </a:p>
        </p:txBody>
      </p:sp>
      <p:sp>
        <p:nvSpPr>
          <p:cNvPr id="70659" name="Rectangle 3"/>
          <p:cNvSpPr>
            <a:spLocks noGrp="1" noChangeArrowheads="1"/>
          </p:cNvSpPr>
          <p:nvPr>
            <p:ph type="body" idx="1"/>
          </p:nvPr>
        </p:nvSpPr>
        <p:spPr>
          <a:xfrm>
            <a:off x="101928" y="1044575"/>
            <a:ext cx="3991101" cy="1771991"/>
          </a:xfrm>
        </p:spPr>
        <p:txBody>
          <a:bodyPr>
            <a:noAutofit/>
          </a:bodyPr>
          <a:lstStyle/>
          <a:p>
            <a:pPr marL="266700" indent="-266700" eaLnBrk="0" hangingPunct="0">
              <a:lnSpc>
                <a:spcPct val="150000"/>
              </a:lnSpc>
              <a:spcBef>
                <a:spcPct val="0"/>
              </a:spcBef>
              <a:buClr>
                <a:srgbClr val="91AC4E"/>
              </a:buClr>
              <a:buSzPct val="80000"/>
              <a:buFont typeface="Wingdings" panose="05000000000000000000" pitchFamily="2" charset="2"/>
              <a:buChar char="p"/>
              <a:defRPr/>
            </a:pPr>
            <a:r>
              <a:rPr lang="zh-CN" altLang="en-US" sz="1800" b="1" u="sng"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主动测试</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：测试人员主动操作被测对象，如输入数据、发送请求等来驱动被测对象，从而验证被测对象的响应或输出结果</a:t>
            </a:r>
            <a:endParaRPr lang="en-US" altLang="zh-CN"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5" name="Picture 4" descr="3-11.gif"/>
          <p:cNvPicPr>
            <a:picLocks noChangeAspect="1"/>
          </p:cNvPicPr>
          <p:nvPr/>
        </p:nvPicPr>
        <p:blipFill rotWithShape="1">
          <a:blip r:embed="rId1" cstate="print"/>
          <a:srcRect r="60627" b="32017"/>
          <a:stretch>
            <a:fillRect/>
          </a:stretch>
        </p:blipFill>
        <p:spPr bwMode="auto">
          <a:xfrm>
            <a:off x="1010121" y="2816566"/>
            <a:ext cx="2581492" cy="2042105"/>
          </a:xfrm>
          <a:prstGeom prst="rect">
            <a:avLst/>
          </a:prstGeom>
          <a:noFill/>
          <a:ln w="9525">
            <a:noFill/>
            <a:miter lim="800000"/>
            <a:headEnd/>
            <a:tailEnd/>
          </a:ln>
        </p:spPr>
      </p:pic>
      <p:pic>
        <p:nvPicPr>
          <p:cNvPr id="2" name="Picture 6"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119" y="1653250"/>
            <a:ext cx="1646570" cy="2080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txBox="1">
            <a:spLocks noChangeArrowheads="1"/>
          </p:cNvSpPr>
          <p:nvPr/>
        </p:nvSpPr>
        <p:spPr>
          <a:xfrm>
            <a:off x="5270297" y="722559"/>
            <a:ext cx="3722436" cy="1601559"/>
          </a:xfrm>
          <a:prstGeom prst="rect">
            <a:avLst/>
          </a:prstGeom>
        </p:spPr>
        <p:txBody>
          <a:bodyPr vert="horz" lIns="91440" tIns="45720" rIns="91440" bIns="45720" rtlCol="0">
            <a:no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思源黑体" panose="020F050202020403020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思源黑体" panose="020F050202020403020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思源黑体" panose="020F050202020403020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思源黑体" panose="020F050202020403020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indent="-266700" eaLnBrk="0" hangingPunct="0">
              <a:spcBef>
                <a:spcPct val="0"/>
              </a:spcBef>
              <a:buClr>
                <a:srgbClr val="91AC4E"/>
              </a:buClr>
              <a:buSzPct val="80000"/>
              <a:buFont typeface="Wingdings" panose="05000000000000000000" pitchFamily="2" charset="2"/>
              <a:buChar char="p"/>
              <a:defRPr/>
            </a:pPr>
            <a:r>
              <a:rPr lang="zh-CN" altLang="en-US" sz="1800" b="1" u="sng"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被动测试</a:t>
            </a:r>
            <a:r>
              <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：测试人员不干预产品的运行，而是被动地监控产品在实际环境中运行而获得系统运行的数据，然后进行分析</a:t>
            </a:r>
            <a:endParaRPr lang="zh-CN" altLang="en-US" sz="18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4" name="Picture 4" descr="3-11.gif"/>
          <p:cNvPicPr>
            <a:picLocks noChangeAspect="1"/>
          </p:cNvPicPr>
          <p:nvPr/>
        </p:nvPicPr>
        <p:blipFill rotWithShape="1">
          <a:blip r:embed="rId1" cstate="print"/>
          <a:srcRect l="62304" b="12647"/>
          <a:stretch>
            <a:fillRect/>
          </a:stretch>
        </p:blipFill>
        <p:spPr bwMode="auto">
          <a:xfrm>
            <a:off x="6033431" y="2405243"/>
            <a:ext cx="2196169" cy="2331584"/>
          </a:xfrm>
          <a:prstGeom prst="rect">
            <a:avLst/>
          </a:prstGeom>
          <a:noFill/>
          <a:ln w="9525">
            <a:noFill/>
            <a:miter lim="800000"/>
            <a:headEnd/>
            <a:tailEnd/>
          </a:ln>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502518" y="295551"/>
            <a:ext cx="4914546" cy="513160"/>
          </a:xfrm>
        </p:spPr>
        <p:txBody>
          <a:bodyPr/>
          <a:lstStyle/>
          <a:p>
            <a:r>
              <a:rPr lang="zh-CN" altLang="en-US" dirty="0">
                <a:latin typeface="微软雅黑" panose="020B0503020204020204" pitchFamily="34" charset="-122"/>
                <a:ea typeface="微软雅黑" panose="020B0503020204020204" pitchFamily="34" charset="-122"/>
              </a:rPr>
              <a:t>黑盒测试方法和白盒测试</a:t>
            </a:r>
            <a:endParaRPr lang="zh-CN" altLang="en-US" dirty="0">
              <a:latin typeface="微软雅黑" panose="020B0503020204020204" pitchFamily="34" charset="-122"/>
              <a:ea typeface="微软雅黑" panose="020B0503020204020204" pitchFamily="34" charset="-122"/>
            </a:endParaRPr>
          </a:p>
        </p:txBody>
      </p:sp>
      <p:grpSp>
        <p:nvGrpSpPr>
          <p:cNvPr id="8195" name="Group 34"/>
          <p:cNvGrpSpPr/>
          <p:nvPr/>
        </p:nvGrpSpPr>
        <p:grpSpPr bwMode="auto">
          <a:xfrm>
            <a:off x="5801995" y="1127610"/>
            <a:ext cx="2885149" cy="2674950"/>
            <a:chOff x="3216" y="2109"/>
            <a:chExt cx="2027" cy="2019"/>
          </a:xfrm>
        </p:grpSpPr>
        <p:grpSp>
          <p:nvGrpSpPr>
            <p:cNvPr id="8231" name="Group 35"/>
            <p:cNvGrpSpPr/>
            <p:nvPr/>
          </p:nvGrpSpPr>
          <p:grpSpPr bwMode="auto">
            <a:xfrm>
              <a:off x="4218" y="2445"/>
              <a:ext cx="1025" cy="1683"/>
              <a:chOff x="4218" y="2445"/>
              <a:chExt cx="1025" cy="1683"/>
            </a:xfrm>
          </p:grpSpPr>
          <p:sp>
            <p:nvSpPr>
              <p:cNvPr id="8233" name="Oval 36"/>
              <p:cNvSpPr>
                <a:spLocks noChangeArrowheads="1"/>
              </p:cNvSpPr>
              <p:nvPr/>
            </p:nvSpPr>
            <p:spPr bwMode="auto">
              <a:xfrm>
                <a:off x="4666" y="2454"/>
                <a:ext cx="40" cy="72"/>
              </a:xfrm>
              <a:prstGeom prst="ellipse">
                <a:avLst/>
              </a:prstGeom>
              <a:solidFill>
                <a:srgbClr val="FFFFFF"/>
              </a:solidFill>
              <a:ln w="25400">
                <a:solidFill>
                  <a:schemeClr val="tx1"/>
                </a:solidFill>
                <a:round/>
              </a:ln>
            </p:spPr>
            <p:txBody>
              <a:bodyPr wrap="none" anchor="ctr"/>
              <a:lstStyle/>
              <a:p>
                <a:endParaRPr lang="zh-CN" altLang="en-US" sz="1350"/>
              </a:p>
            </p:txBody>
          </p:sp>
          <p:sp>
            <p:nvSpPr>
              <p:cNvPr id="8234" name="Oval 37"/>
              <p:cNvSpPr>
                <a:spLocks noChangeArrowheads="1"/>
              </p:cNvSpPr>
              <p:nvPr/>
            </p:nvSpPr>
            <p:spPr bwMode="auto">
              <a:xfrm>
                <a:off x="4658" y="2445"/>
                <a:ext cx="56" cy="90"/>
              </a:xfrm>
              <a:prstGeom prst="ellipse">
                <a:avLst/>
              </a:prstGeom>
              <a:noFill/>
              <a:ln w="25400">
                <a:solidFill>
                  <a:schemeClr val="tx1"/>
                </a:solidFill>
                <a:round/>
              </a:ln>
            </p:spPr>
            <p:txBody>
              <a:bodyPr wrap="none" anchor="ctr"/>
              <a:lstStyle/>
              <a:p>
                <a:endParaRPr lang="zh-CN" altLang="en-US" sz="1350"/>
              </a:p>
            </p:txBody>
          </p:sp>
          <p:sp>
            <p:nvSpPr>
              <p:cNvPr id="8235" name="Line 38"/>
              <p:cNvSpPr>
                <a:spLocks noChangeShapeType="1"/>
              </p:cNvSpPr>
              <p:nvPr/>
            </p:nvSpPr>
            <p:spPr bwMode="auto">
              <a:xfrm>
                <a:off x="4690" y="2544"/>
                <a:ext cx="1" cy="54"/>
              </a:xfrm>
              <a:prstGeom prst="line">
                <a:avLst/>
              </a:prstGeom>
              <a:noFill/>
              <a:ln w="25400">
                <a:solidFill>
                  <a:schemeClr val="tx1"/>
                </a:solidFill>
                <a:round/>
              </a:ln>
            </p:spPr>
            <p:txBody>
              <a:bodyPr wrap="none" anchor="ctr"/>
              <a:lstStyle/>
              <a:p>
                <a:endParaRPr lang="zh-CN" altLang="en-US" sz="1350"/>
              </a:p>
            </p:txBody>
          </p:sp>
          <p:sp>
            <p:nvSpPr>
              <p:cNvPr id="8236" name="Rectangle 39"/>
              <p:cNvSpPr>
                <a:spLocks noChangeArrowheads="1"/>
              </p:cNvSpPr>
              <p:nvPr/>
            </p:nvSpPr>
            <p:spPr bwMode="auto">
              <a:xfrm>
                <a:off x="4578" y="2634"/>
                <a:ext cx="224" cy="126"/>
              </a:xfrm>
              <a:prstGeom prst="rect">
                <a:avLst/>
              </a:prstGeom>
              <a:solidFill>
                <a:schemeClr val="folHlink"/>
              </a:solidFill>
              <a:ln w="25400">
                <a:solidFill>
                  <a:schemeClr val="tx1"/>
                </a:solidFill>
                <a:miter lim="800000"/>
              </a:ln>
            </p:spPr>
            <p:txBody>
              <a:bodyPr wrap="none" anchor="ctr"/>
              <a:lstStyle/>
              <a:p>
                <a:endParaRPr lang="zh-CN" altLang="en-US" sz="1350"/>
              </a:p>
            </p:txBody>
          </p:sp>
          <p:sp>
            <p:nvSpPr>
              <p:cNvPr id="8237" name="Rectangle 40"/>
              <p:cNvSpPr>
                <a:spLocks noChangeArrowheads="1"/>
              </p:cNvSpPr>
              <p:nvPr/>
            </p:nvSpPr>
            <p:spPr bwMode="auto">
              <a:xfrm>
                <a:off x="4570" y="2625"/>
                <a:ext cx="240" cy="144"/>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8238" name="Line 41"/>
              <p:cNvSpPr>
                <a:spLocks noChangeShapeType="1"/>
              </p:cNvSpPr>
              <p:nvPr/>
            </p:nvSpPr>
            <p:spPr bwMode="auto">
              <a:xfrm>
                <a:off x="4690" y="2778"/>
                <a:ext cx="1" cy="45"/>
              </a:xfrm>
              <a:prstGeom prst="line">
                <a:avLst/>
              </a:prstGeom>
              <a:noFill/>
              <a:ln w="25400">
                <a:solidFill>
                  <a:schemeClr val="tx1"/>
                </a:solidFill>
                <a:round/>
              </a:ln>
            </p:spPr>
            <p:txBody>
              <a:bodyPr wrap="none" anchor="ctr"/>
              <a:lstStyle/>
              <a:p>
                <a:endParaRPr lang="zh-CN" altLang="en-US" sz="1350"/>
              </a:p>
            </p:txBody>
          </p:sp>
          <p:sp>
            <p:nvSpPr>
              <p:cNvPr id="8239" name="Line 42"/>
              <p:cNvSpPr>
                <a:spLocks noChangeShapeType="1"/>
              </p:cNvSpPr>
              <p:nvPr/>
            </p:nvSpPr>
            <p:spPr bwMode="auto">
              <a:xfrm flipH="1">
                <a:off x="4330" y="2895"/>
                <a:ext cx="224" cy="1"/>
              </a:xfrm>
              <a:prstGeom prst="line">
                <a:avLst/>
              </a:prstGeom>
              <a:noFill/>
              <a:ln w="25400">
                <a:solidFill>
                  <a:schemeClr val="tx1"/>
                </a:solidFill>
                <a:round/>
              </a:ln>
            </p:spPr>
            <p:txBody>
              <a:bodyPr wrap="none" anchor="ctr"/>
              <a:lstStyle/>
              <a:p>
                <a:endParaRPr lang="zh-CN" altLang="en-US" sz="1350"/>
              </a:p>
            </p:txBody>
          </p:sp>
          <p:sp>
            <p:nvSpPr>
              <p:cNvPr id="8240" name="Rectangle 43"/>
              <p:cNvSpPr>
                <a:spLocks noChangeArrowheads="1"/>
              </p:cNvSpPr>
              <p:nvPr/>
            </p:nvSpPr>
            <p:spPr bwMode="auto">
              <a:xfrm>
                <a:off x="4226" y="3021"/>
                <a:ext cx="224" cy="126"/>
              </a:xfrm>
              <a:prstGeom prst="rect">
                <a:avLst/>
              </a:prstGeom>
              <a:solidFill>
                <a:schemeClr val="accent2"/>
              </a:solidFill>
              <a:ln w="25400">
                <a:solidFill>
                  <a:schemeClr val="tx1"/>
                </a:solidFill>
                <a:miter lim="800000"/>
              </a:ln>
            </p:spPr>
            <p:txBody>
              <a:bodyPr wrap="none" anchor="ctr"/>
              <a:lstStyle/>
              <a:p>
                <a:endParaRPr lang="zh-CN" altLang="en-US" sz="1350"/>
              </a:p>
            </p:txBody>
          </p:sp>
          <p:sp>
            <p:nvSpPr>
              <p:cNvPr id="8241" name="Rectangle 44"/>
              <p:cNvSpPr>
                <a:spLocks noChangeArrowheads="1"/>
              </p:cNvSpPr>
              <p:nvPr/>
            </p:nvSpPr>
            <p:spPr bwMode="auto">
              <a:xfrm>
                <a:off x="4218" y="3012"/>
                <a:ext cx="240" cy="144"/>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8242" name="Rectangle 45"/>
              <p:cNvSpPr>
                <a:spLocks noChangeArrowheads="1"/>
              </p:cNvSpPr>
              <p:nvPr/>
            </p:nvSpPr>
            <p:spPr bwMode="auto">
              <a:xfrm>
                <a:off x="4930" y="3039"/>
                <a:ext cx="224" cy="126"/>
              </a:xfrm>
              <a:prstGeom prst="rect">
                <a:avLst/>
              </a:prstGeom>
              <a:solidFill>
                <a:schemeClr val="accent2"/>
              </a:solidFill>
              <a:ln w="25400">
                <a:solidFill>
                  <a:schemeClr val="tx1"/>
                </a:solidFill>
                <a:miter lim="800000"/>
              </a:ln>
            </p:spPr>
            <p:txBody>
              <a:bodyPr wrap="none" anchor="ctr"/>
              <a:lstStyle/>
              <a:p>
                <a:endParaRPr lang="zh-CN" altLang="en-US" sz="1350"/>
              </a:p>
            </p:txBody>
          </p:sp>
          <p:sp>
            <p:nvSpPr>
              <p:cNvPr id="8243" name="Rectangle 46"/>
              <p:cNvSpPr>
                <a:spLocks noChangeArrowheads="1"/>
              </p:cNvSpPr>
              <p:nvPr/>
            </p:nvSpPr>
            <p:spPr bwMode="auto">
              <a:xfrm>
                <a:off x="4922" y="3030"/>
                <a:ext cx="240" cy="144"/>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8244" name="Line 47"/>
              <p:cNvSpPr>
                <a:spLocks noChangeShapeType="1"/>
              </p:cNvSpPr>
              <p:nvPr/>
            </p:nvSpPr>
            <p:spPr bwMode="auto">
              <a:xfrm>
                <a:off x="4338" y="2895"/>
                <a:ext cx="1" cy="108"/>
              </a:xfrm>
              <a:prstGeom prst="line">
                <a:avLst/>
              </a:prstGeom>
              <a:noFill/>
              <a:ln w="25400">
                <a:solidFill>
                  <a:schemeClr val="tx1"/>
                </a:solidFill>
                <a:round/>
              </a:ln>
            </p:spPr>
            <p:txBody>
              <a:bodyPr wrap="none" anchor="ctr"/>
              <a:lstStyle/>
              <a:p>
                <a:endParaRPr lang="zh-CN" altLang="en-US" sz="1350"/>
              </a:p>
            </p:txBody>
          </p:sp>
          <p:sp>
            <p:nvSpPr>
              <p:cNvPr id="8245" name="Line 48"/>
              <p:cNvSpPr>
                <a:spLocks noChangeShapeType="1"/>
              </p:cNvSpPr>
              <p:nvPr/>
            </p:nvSpPr>
            <p:spPr bwMode="auto">
              <a:xfrm flipH="1">
                <a:off x="4818" y="2895"/>
                <a:ext cx="224" cy="1"/>
              </a:xfrm>
              <a:prstGeom prst="line">
                <a:avLst/>
              </a:prstGeom>
              <a:noFill/>
              <a:ln w="25400">
                <a:solidFill>
                  <a:schemeClr val="tx1"/>
                </a:solidFill>
                <a:round/>
              </a:ln>
            </p:spPr>
            <p:txBody>
              <a:bodyPr wrap="none" anchor="ctr"/>
              <a:lstStyle/>
              <a:p>
                <a:endParaRPr lang="zh-CN" altLang="en-US" sz="1350"/>
              </a:p>
            </p:txBody>
          </p:sp>
          <p:sp>
            <p:nvSpPr>
              <p:cNvPr id="8246" name="Line 49"/>
              <p:cNvSpPr>
                <a:spLocks noChangeShapeType="1"/>
              </p:cNvSpPr>
              <p:nvPr/>
            </p:nvSpPr>
            <p:spPr bwMode="auto">
              <a:xfrm>
                <a:off x="5042" y="2895"/>
                <a:ext cx="1" cy="108"/>
              </a:xfrm>
              <a:prstGeom prst="line">
                <a:avLst/>
              </a:prstGeom>
              <a:noFill/>
              <a:ln w="25400">
                <a:solidFill>
                  <a:schemeClr val="tx1"/>
                </a:solidFill>
                <a:round/>
              </a:ln>
            </p:spPr>
            <p:txBody>
              <a:bodyPr wrap="none" anchor="ctr"/>
              <a:lstStyle/>
              <a:p>
                <a:endParaRPr lang="zh-CN" altLang="en-US" sz="1350"/>
              </a:p>
            </p:txBody>
          </p:sp>
          <p:sp>
            <p:nvSpPr>
              <p:cNvPr id="8247" name="Line 50"/>
              <p:cNvSpPr>
                <a:spLocks noChangeShapeType="1"/>
              </p:cNvSpPr>
              <p:nvPr/>
            </p:nvSpPr>
            <p:spPr bwMode="auto">
              <a:xfrm>
                <a:off x="4338" y="3165"/>
                <a:ext cx="1" cy="72"/>
              </a:xfrm>
              <a:prstGeom prst="line">
                <a:avLst/>
              </a:prstGeom>
              <a:noFill/>
              <a:ln w="25400">
                <a:solidFill>
                  <a:schemeClr val="tx1"/>
                </a:solidFill>
                <a:round/>
              </a:ln>
            </p:spPr>
            <p:txBody>
              <a:bodyPr wrap="none" anchor="ctr"/>
              <a:lstStyle/>
              <a:p>
                <a:endParaRPr lang="zh-CN" altLang="en-US" sz="1350"/>
              </a:p>
            </p:txBody>
          </p:sp>
          <p:sp>
            <p:nvSpPr>
              <p:cNvPr id="8248" name="Line 51"/>
              <p:cNvSpPr>
                <a:spLocks noChangeShapeType="1"/>
              </p:cNvSpPr>
              <p:nvPr/>
            </p:nvSpPr>
            <p:spPr bwMode="auto">
              <a:xfrm>
                <a:off x="5042" y="3183"/>
                <a:ext cx="1" cy="72"/>
              </a:xfrm>
              <a:prstGeom prst="line">
                <a:avLst/>
              </a:prstGeom>
              <a:noFill/>
              <a:ln w="25400">
                <a:solidFill>
                  <a:schemeClr val="tx1"/>
                </a:solidFill>
                <a:round/>
              </a:ln>
            </p:spPr>
            <p:txBody>
              <a:bodyPr wrap="none" anchor="ctr"/>
              <a:lstStyle/>
              <a:p>
                <a:endParaRPr lang="zh-CN" altLang="en-US" sz="1350"/>
              </a:p>
            </p:txBody>
          </p:sp>
          <p:sp>
            <p:nvSpPr>
              <p:cNvPr id="8249" name="Line 52"/>
              <p:cNvSpPr>
                <a:spLocks noChangeShapeType="1"/>
              </p:cNvSpPr>
              <p:nvPr/>
            </p:nvSpPr>
            <p:spPr bwMode="auto">
              <a:xfrm>
                <a:off x="4338" y="3264"/>
                <a:ext cx="696" cy="1"/>
              </a:xfrm>
              <a:prstGeom prst="line">
                <a:avLst/>
              </a:prstGeom>
              <a:noFill/>
              <a:ln w="25400">
                <a:solidFill>
                  <a:schemeClr val="tx1"/>
                </a:solidFill>
                <a:round/>
              </a:ln>
            </p:spPr>
            <p:txBody>
              <a:bodyPr wrap="none" anchor="ctr"/>
              <a:lstStyle/>
              <a:p>
                <a:endParaRPr lang="zh-CN" altLang="en-US" sz="1350"/>
              </a:p>
            </p:txBody>
          </p:sp>
          <p:sp>
            <p:nvSpPr>
              <p:cNvPr id="8250" name="Line 53"/>
              <p:cNvSpPr>
                <a:spLocks noChangeShapeType="1"/>
              </p:cNvSpPr>
              <p:nvPr/>
            </p:nvSpPr>
            <p:spPr bwMode="auto">
              <a:xfrm>
                <a:off x="4690" y="3264"/>
                <a:ext cx="1" cy="108"/>
              </a:xfrm>
              <a:prstGeom prst="line">
                <a:avLst/>
              </a:prstGeom>
              <a:noFill/>
              <a:ln w="25400">
                <a:solidFill>
                  <a:schemeClr val="tx1"/>
                </a:solidFill>
                <a:round/>
              </a:ln>
            </p:spPr>
            <p:txBody>
              <a:bodyPr wrap="none" anchor="ctr"/>
              <a:lstStyle/>
              <a:p>
                <a:endParaRPr lang="zh-CN" altLang="en-US" sz="1350"/>
              </a:p>
            </p:txBody>
          </p:sp>
          <p:sp>
            <p:nvSpPr>
              <p:cNvPr id="8251" name="Rectangle 54"/>
              <p:cNvSpPr>
                <a:spLocks noChangeArrowheads="1"/>
              </p:cNvSpPr>
              <p:nvPr/>
            </p:nvSpPr>
            <p:spPr bwMode="auto">
              <a:xfrm>
                <a:off x="4578" y="3408"/>
                <a:ext cx="224" cy="126"/>
              </a:xfrm>
              <a:prstGeom prst="rect">
                <a:avLst/>
              </a:prstGeom>
              <a:solidFill>
                <a:schemeClr val="accent1"/>
              </a:solidFill>
              <a:ln w="25400">
                <a:solidFill>
                  <a:schemeClr val="tx1"/>
                </a:solidFill>
                <a:miter lim="800000"/>
              </a:ln>
            </p:spPr>
            <p:txBody>
              <a:bodyPr wrap="none" anchor="ctr"/>
              <a:lstStyle/>
              <a:p>
                <a:endParaRPr lang="zh-CN" altLang="en-US" sz="1350"/>
              </a:p>
            </p:txBody>
          </p:sp>
          <p:sp>
            <p:nvSpPr>
              <p:cNvPr id="8252" name="Rectangle 55"/>
              <p:cNvSpPr>
                <a:spLocks noChangeArrowheads="1"/>
              </p:cNvSpPr>
              <p:nvPr/>
            </p:nvSpPr>
            <p:spPr bwMode="auto">
              <a:xfrm>
                <a:off x="4570" y="3399"/>
                <a:ext cx="240" cy="144"/>
              </a:xfrm>
              <a:prstGeom prst="rect">
                <a:avLst/>
              </a:prstGeom>
              <a:noFill/>
              <a:ln w="25400">
                <a:solidFill>
                  <a:schemeClr val="tx1"/>
                </a:solidFill>
                <a:miter lim="800000"/>
              </a:ln>
            </p:spPr>
            <p:txBody>
              <a:bodyPr wrap="none" anchor="ctr"/>
              <a:lstStyle/>
              <a:p>
                <a:endParaRPr lang="zh-CN" altLang="en-US" sz="1350"/>
              </a:p>
            </p:txBody>
          </p:sp>
          <p:sp>
            <p:nvSpPr>
              <p:cNvPr id="8253" name="Line 56"/>
              <p:cNvSpPr>
                <a:spLocks noChangeShapeType="1"/>
              </p:cNvSpPr>
              <p:nvPr/>
            </p:nvSpPr>
            <p:spPr bwMode="auto">
              <a:xfrm>
                <a:off x="4690" y="3552"/>
                <a:ext cx="1" cy="135"/>
              </a:xfrm>
              <a:prstGeom prst="line">
                <a:avLst/>
              </a:prstGeom>
              <a:noFill/>
              <a:ln w="25400">
                <a:solidFill>
                  <a:schemeClr val="tx1"/>
                </a:solidFill>
                <a:round/>
              </a:ln>
            </p:spPr>
            <p:txBody>
              <a:bodyPr wrap="none" anchor="ctr"/>
              <a:lstStyle/>
              <a:p>
                <a:endParaRPr lang="zh-CN" altLang="en-US" sz="1350"/>
              </a:p>
            </p:txBody>
          </p:sp>
          <p:sp>
            <p:nvSpPr>
              <p:cNvPr id="8254" name="Line 57"/>
              <p:cNvSpPr>
                <a:spLocks noChangeShapeType="1"/>
              </p:cNvSpPr>
              <p:nvPr/>
            </p:nvSpPr>
            <p:spPr bwMode="auto">
              <a:xfrm>
                <a:off x="4690" y="3768"/>
                <a:ext cx="1" cy="45"/>
              </a:xfrm>
              <a:prstGeom prst="line">
                <a:avLst/>
              </a:prstGeom>
              <a:noFill/>
              <a:ln w="25400">
                <a:solidFill>
                  <a:schemeClr val="tx1"/>
                </a:solidFill>
                <a:round/>
              </a:ln>
            </p:spPr>
            <p:txBody>
              <a:bodyPr wrap="none" anchor="ctr"/>
              <a:lstStyle/>
              <a:p>
                <a:endParaRPr lang="zh-CN" altLang="en-US" sz="1350"/>
              </a:p>
            </p:txBody>
          </p:sp>
          <p:sp>
            <p:nvSpPr>
              <p:cNvPr id="8255" name="Line 58"/>
              <p:cNvSpPr>
                <a:spLocks noChangeShapeType="1"/>
              </p:cNvSpPr>
              <p:nvPr/>
            </p:nvSpPr>
            <p:spPr bwMode="auto">
              <a:xfrm>
                <a:off x="4690" y="2580"/>
                <a:ext cx="544" cy="1"/>
              </a:xfrm>
              <a:prstGeom prst="line">
                <a:avLst/>
              </a:prstGeom>
              <a:noFill/>
              <a:ln w="25400">
                <a:solidFill>
                  <a:schemeClr val="tx1"/>
                </a:solidFill>
                <a:round/>
              </a:ln>
            </p:spPr>
            <p:txBody>
              <a:bodyPr wrap="none" anchor="ctr"/>
              <a:lstStyle/>
              <a:p>
                <a:endParaRPr lang="zh-CN" altLang="en-US" sz="1350"/>
              </a:p>
            </p:txBody>
          </p:sp>
          <p:sp>
            <p:nvSpPr>
              <p:cNvPr id="8256" name="Line 59"/>
              <p:cNvSpPr>
                <a:spLocks noChangeShapeType="1"/>
              </p:cNvSpPr>
              <p:nvPr/>
            </p:nvSpPr>
            <p:spPr bwMode="auto">
              <a:xfrm>
                <a:off x="4690" y="3804"/>
                <a:ext cx="544" cy="1"/>
              </a:xfrm>
              <a:prstGeom prst="line">
                <a:avLst/>
              </a:prstGeom>
              <a:noFill/>
              <a:ln w="25400">
                <a:solidFill>
                  <a:schemeClr val="tx1"/>
                </a:solidFill>
                <a:round/>
              </a:ln>
            </p:spPr>
            <p:txBody>
              <a:bodyPr wrap="none" anchor="ctr"/>
              <a:lstStyle/>
              <a:p>
                <a:endParaRPr lang="zh-CN" altLang="en-US" sz="1350"/>
              </a:p>
            </p:txBody>
          </p:sp>
          <p:sp>
            <p:nvSpPr>
              <p:cNvPr id="8257" name="Line 60"/>
              <p:cNvSpPr>
                <a:spLocks noChangeShapeType="1"/>
              </p:cNvSpPr>
              <p:nvPr/>
            </p:nvSpPr>
            <p:spPr bwMode="auto">
              <a:xfrm>
                <a:off x="5242" y="2580"/>
                <a:ext cx="1" cy="1215"/>
              </a:xfrm>
              <a:prstGeom prst="line">
                <a:avLst/>
              </a:prstGeom>
              <a:noFill/>
              <a:ln w="25400">
                <a:solidFill>
                  <a:schemeClr val="tx1"/>
                </a:solidFill>
                <a:round/>
              </a:ln>
            </p:spPr>
            <p:txBody>
              <a:bodyPr wrap="none" anchor="ctr"/>
              <a:lstStyle/>
              <a:p>
                <a:endParaRPr lang="zh-CN" altLang="en-US" sz="1350"/>
              </a:p>
            </p:txBody>
          </p:sp>
          <p:sp>
            <p:nvSpPr>
              <p:cNvPr id="8258" name="AutoShape 61"/>
              <p:cNvSpPr>
                <a:spLocks noChangeArrowheads="1"/>
              </p:cNvSpPr>
              <p:nvPr/>
            </p:nvSpPr>
            <p:spPr bwMode="auto">
              <a:xfrm>
                <a:off x="4546" y="2814"/>
                <a:ext cx="280" cy="171"/>
              </a:xfrm>
              <a:prstGeom prst="diamond">
                <a:avLst/>
              </a:prstGeom>
              <a:solidFill>
                <a:srgbClr val="FFCC00"/>
              </a:solidFill>
              <a:ln w="25400">
                <a:solidFill>
                  <a:schemeClr val="tx1"/>
                </a:solidFill>
                <a:miter lim="800000"/>
              </a:ln>
            </p:spPr>
            <p:txBody>
              <a:bodyPr wrap="none" anchor="ctr"/>
              <a:lstStyle/>
              <a:p>
                <a:endParaRPr lang="zh-CN" altLang="en-US" sz="1350"/>
              </a:p>
            </p:txBody>
          </p:sp>
          <p:sp>
            <p:nvSpPr>
              <p:cNvPr id="8259" name="AutoShape 62"/>
              <p:cNvSpPr>
                <a:spLocks noChangeArrowheads="1"/>
              </p:cNvSpPr>
              <p:nvPr/>
            </p:nvSpPr>
            <p:spPr bwMode="auto">
              <a:xfrm>
                <a:off x="4546" y="3705"/>
                <a:ext cx="280" cy="171"/>
              </a:xfrm>
              <a:prstGeom prst="diamond">
                <a:avLst/>
              </a:prstGeom>
              <a:solidFill>
                <a:srgbClr val="FFCC00"/>
              </a:solidFill>
              <a:ln w="25400">
                <a:solidFill>
                  <a:schemeClr val="tx1"/>
                </a:solidFill>
                <a:miter lim="800000"/>
              </a:ln>
            </p:spPr>
            <p:txBody>
              <a:bodyPr wrap="none" anchor="ctr"/>
              <a:lstStyle/>
              <a:p>
                <a:endParaRPr lang="zh-CN" altLang="en-US" sz="1350"/>
              </a:p>
            </p:txBody>
          </p:sp>
          <p:sp>
            <p:nvSpPr>
              <p:cNvPr id="8260" name="Line 63"/>
              <p:cNvSpPr>
                <a:spLocks noChangeShapeType="1"/>
              </p:cNvSpPr>
              <p:nvPr/>
            </p:nvSpPr>
            <p:spPr bwMode="auto">
              <a:xfrm>
                <a:off x="4690" y="3903"/>
                <a:ext cx="1" cy="225"/>
              </a:xfrm>
              <a:prstGeom prst="line">
                <a:avLst/>
              </a:prstGeom>
              <a:noFill/>
              <a:ln w="25400">
                <a:solidFill>
                  <a:schemeClr val="tx1"/>
                </a:solidFill>
                <a:round/>
                <a:tailEnd type="triangle" w="med" len="med"/>
              </a:ln>
            </p:spPr>
            <p:txBody>
              <a:bodyPr wrap="none" anchor="ctr"/>
              <a:lstStyle/>
              <a:p>
                <a:endParaRPr lang="zh-CN" altLang="en-US" sz="1350"/>
              </a:p>
            </p:txBody>
          </p:sp>
        </p:grpSp>
        <p:pic>
          <p:nvPicPr>
            <p:cNvPr id="8232" name="Picture 64"/>
            <p:cNvPicPr>
              <a:picLocks noChangeArrowheads="1"/>
            </p:cNvPicPr>
            <p:nvPr/>
          </p:nvPicPr>
          <p:blipFill>
            <a:blip r:embed="rId1" cstate="print"/>
            <a:srcRect/>
            <a:stretch>
              <a:fillRect/>
            </a:stretch>
          </p:blipFill>
          <p:spPr bwMode="auto">
            <a:xfrm>
              <a:off x="3216" y="2109"/>
              <a:ext cx="1226" cy="1536"/>
            </a:xfrm>
            <a:prstGeom prst="rect">
              <a:avLst/>
            </a:prstGeom>
            <a:noFill/>
            <a:ln w="12700">
              <a:noFill/>
              <a:miter lim="800000"/>
              <a:headEnd/>
              <a:tailEnd/>
            </a:ln>
          </p:spPr>
        </p:pic>
      </p:grpSp>
      <p:sp>
        <p:nvSpPr>
          <p:cNvPr id="8196" name="Text Box 65"/>
          <p:cNvSpPr txBox="1">
            <a:spLocks noChangeArrowheads="1"/>
          </p:cNvSpPr>
          <p:nvPr/>
        </p:nvSpPr>
        <p:spPr bwMode="auto">
          <a:xfrm>
            <a:off x="1187909" y="3975603"/>
            <a:ext cx="2484834" cy="784830"/>
          </a:xfrm>
          <a:prstGeom prst="rect">
            <a:avLst/>
          </a:prstGeom>
          <a:noFill/>
          <a:ln w="9525" algn="ctr">
            <a:noFill/>
            <a:miter lim="800000"/>
          </a:ln>
        </p:spPr>
        <p:txBody>
          <a:bodyPr>
            <a:spAutoFit/>
          </a:bodyPr>
          <a:lstStyle/>
          <a:p>
            <a:pPr marL="85725" indent="-85725" algn="ctr">
              <a:spcBef>
                <a:spcPct val="50000"/>
              </a:spcBef>
              <a:buClr>
                <a:schemeClr val="accent1"/>
              </a:buClr>
              <a:buSzPct val="75000"/>
            </a:pPr>
            <a:r>
              <a:rPr lang="zh-CN" altLang="en-US" b="1" dirty="0">
                <a:solidFill>
                  <a:schemeClr val="tx1">
                    <a:lumMod val="50000"/>
                    <a:lumOff val="50000"/>
                  </a:schemeClr>
                </a:solidFill>
                <a:latin typeface="Arial Black" panose="020B0A04020102020204" pitchFamily="34" charset="0"/>
                <a:ea typeface="楷体_GB2312" pitchFamily="49" charset="-122"/>
              </a:rPr>
              <a:t>基于需求的测试</a:t>
            </a:r>
            <a:endParaRPr lang="zh-CN" altLang="en-US" b="1" dirty="0">
              <a:solidFill>
                <a:schemeClr val="tx1">
                  <a:lumMod val="50000"/>
                  <a:lumOff val="50000"/>
                </a:schemeClr>
              </a:solidFill>
              <a:latin typeface="Arial Black" panose="020B0A04020102020204" pitchFamily="34" charset="0"/>
              <a:ea typeface="楷体_GB2312" pitchFamily="49" charset="-122"/>
            </a:endParaRPr>
          </a:p>
          <a:p>
            <a:pPr marL="85725" indent="-85725" algn="ctr">
              <a:spcBef>
                <a:spcPct val="50000"/>
              </a:spcBef>
              <a:buClr>
                <a:schemeClr val="accent1"/>
              </a:buClr>
              <a:buSzPct val="75000"/>
            </a:pPr>
            <a:r>
              <a:rPr lang="zh-CN" altLang="en-US" b="1" dirty="0">
                <a:solidFill>
                  <a:schemeClr val="tx1">
                    <a:lumMod val="50000"/>
                    <a:lumOff val="50000"/>
                  </a:schemeClr>
                </a:solidFill>
                <a:latin typeface="Arial Black" panose="020B0A04020102020204" pitchFamily="34" charset="0"/>
                <a:ea typeface="楷体_GB2312" pitchFamily="49" charset="-122"/>
              </a:rPr>
              <a:t>数据驱动测试 </a:t>
            </a:r>
            <a:endParaRPr lang="zh-CN" altLang="en-US" b="1" dirty="0">
              <a:solidFill>
                <a:schemeClr val="tx1">
                  <a:lumMod val="50000"/>
                  <a:lumOff val="50000"/>
                </a:schemeClr>
              </a:solidFill>
              <a:latin typeface="Arial Black" panose="020B0A04020102020204" pitchFamily="34" charset="0"/>
              <a:ea typeface="楷体_GB2312" pitchFamily="49" charset="-122"/>
            </a:endParaRPr>
          </a:p>
        </p:txBody>
      </p:sp>
      <p:sp>
        <p:nvSpPr>
          <p:cNvPr id="8197" name="Text Box 66"/>
          <p:cNvSpPr txBox="1">
            <a:spLocks noChangeArrowheads="1"/>
          </p:cNvSpPr>
          <p:nvPr/>
        </p:nvSpPr>
        <p:spPr bwMode="auto">
          <a:xfrm>
            <a:off x="5756797" y="3747592"/>
            <a:ext cx="2484835" cy="900246"/>
          </a:xfrm>
          <a:prstGeom prst="rect">
            <a:avLst/>
          </a:prstGeom>
          <a:noFill/>
          <a:ln w="9525" algn="ctr">
            <a:noFill/>
            <a:miter lim="800000"/>
          </a:ln>
        </p:spPr>
        <p:txBody>
          <a:bodyPr>
            <a:spAutoFit/>
          </a:bodyPr>
          <a:lstStyle/>
          <a:p>
            <a:pPr marL="85725" indent="-85725" algn="ctr">
              <a:spcBef>
                <a:spcPct val="50000"/>
              </a:spcBef>
              <a:buClr>
                <a:schemeClr val="accent1"/>
              </a:buClr>
              <a:buSzPct val="75000"/>
            </a:pPr>
            <a:r>
              <a:rPr lang="zh-CN" altLang="en-US" sz="2100" b="1" dirty="0">
                <a:solidFill>
                  <a:srgbClr val="7F7F7F"/>
                </a:solidFill>
                <a:latin typeface="Arial Black" panose="020B0A04020102020204" pitchFamily="34" charset="0"/>
                <a:ea typeface="楷体_GB2312" pitchFamily="49" charset="-122"/>
              </a:rPr>
              <a:t>结构化测试</a:t>
            </a:r>
            <a:endParaRPr lang="zh-CN" altLang="en-US" sz="2100" b="1" dirty="0">
              <a:solidFill>
                <a:srgbClr val="7F7F7F"/>
              </a:solidFill>
              <a:latin typeface="Arial Black" panose="020B0A04020102020204" pitchFamily="34" charset="0"/>
              <a:ea typeface="楷体_GB2312" pitchFamily="49" charset="-122"/>
            </a:endParaRPr>
          </a:p>
          <a:p>
            <a:pPr marL="85725" indent="-85725" algn="ctr">
              <a:spcBef>
                <a:spcPct val="50000"/>
              </a:spcBef>
              <a:buClr>
                <a:schemeClr val="accent1"/>
              </a:buClr>
              <a:buSzPct val="75000"/>
            </a:pPr>
            <a:r>
              <a:rPr lang="zh-CN" altLang="en-US" sz="2100" b="1" dirty="0">
                <a:solidFill>
                  <a:srgbClr val="7F7F7F"/>
                </a:solidFill>
                <a:latin typeface="Arial Black" panose="020B0A04020102020204" pitchFamily="34" charset="0"/>
                <a:ea typeface="楷体_GB2312" pitchFamily="49" charset="-122"/>
              </a:rPr>
              <a:t>逻辑驱动测试 </a:t>
            </a:r>
            <a:endParaRPr lang="zh-CN" altLang="en-US" sz="2100" b="1" dirty="0">
              <a:solidFill>
                <a:srgbClr val="7F7F7F"/>
              </a:solidFill>
              <a:latin typeface="Arial Black" panose="020B0A04020102020204" pitchFamily="34" charset="0"/>
              <a:ea typeface="楷体_GB2312" pitchFamily="49" charset="-122"/>
            </a:endParaRPr>
          </a:p>
        </p:txBody>
      </p:sp>
      <p:grpSp>
        <p:nvGrpSpPr>
          <p:cNvPr id="8198" name="Group 71"/>
          <p:cNvGrpSpPr>
            <a:grpSpLocks noChangeAspect="1"/>
          </p:cNvGrpSpPr>
          <p:nvPr/>
        </p:nvGrpSpPr>
        <p:grpSpPr bwMode="auto">
          <a:xfrm>
            <a:off x="643438" y="1127610"/>
            <a:ext cx="3682103" cy="2598339"/>
            <a:chOff x="3130" y="245"/>
            <a:chExt cx="4588" cy="3308"/>
          </a:xfrm>
        </p:grpSpPr>
        <p:sp>
          <p:nvSpPr>
            <p:cNvPr id="8201" name="AutoShape 72"/>
            <p:cNvSpPr>
              <a:spLocks noChangeAspect="1" noChangeArrowheads="1"/>
            </p:cNvSpPr>
            <p:nvPr/>
          </p:nvSpPr>
          <p:spPr bwMode="auto">
            <a:xfrm>
              <a:off x="3130" y="513"/>
              <a:ext cx="4588" cy="3040"/>
            </a:xfrm>
            <a:prstGeom prst="rect">
              <a:avLst/>
            </a:prstGeom>
            <a:noFill/>
            <a:ln w="9525">
              <a:noFill/>
              <a:miter lim="800000"/>
            </a:ln>
          </p:spPr>
          <p:txBody>
            <a:bodyPr/>
            <a:lstStyle/>
            <a:p>
              <a:endParaRPr lang="zh-CN" altLang="en-US" sz="1350"/>
            </a:p>
          </p:txBody>
        </p:sp>
        <p:grpSp>
          <p:nvGrpSpPr>
            <p:cNvPr id="8202" name="Group 73"/>
            <p:cNvGrpSpPr/>
            <p:nvPr/>
          </p:nvGrpSpPr>
          <p:grpSpPr bwMode="auto">
            <a:xfrm>
              <a:off x="6574" y="833"/>
              <a:ext cx="1054" cy="893"/>
              <a:chOff x="3808" y="1163"/>
              <a:chExt cx="760" cy="730"/>
            </a:xfrm>
          </p:grpSpPr>
          <p:sp>
            <p:nvSpPr>
              <p:cNvPr id="8226" name="Freeform 74"/>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ln>
            </p:spPr>
            <p:txBody>
              <a:bodyPr/>
              <a:lstStyle/>
              <a:p>
                <a:endParaRPr lang="zh-CN" altLang="en-US" sz="1350"/>
              </a:p>
            </p:txBody>
          </p:sp>
          <p:sp>
            <p:nvSpPr>
              <p:cNvPr id="8227" name="Freeform 75"/>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ln>
            </p:spPr>
            <p:txBody>
              <a:bodyPr/>
              <a:lstStyle/>
              <a:p>
                <a:endParaRPr lang="zh-CN" altLang="en-US" sz="1350"/>
              </a:p>
            </p:txBody>
          </p:sp>
          <p:sp>
            <p:nvSpPr>
              <p:cNvPr id="8228" name="Freeform 76"/>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ln>
            </p:spPr>
            <p:txBody>
              <a:bodyPr/>
              <a:lstStyle/>
              <a:p>
                <a:endParaRPr lang="zh-CN" altLang="en-US" sz="1350"/>
              </a:p>
            </p:txBody>
          </p:sp>
          <p:sp>
            <p:nvSpPr>
              <p:cNvPr id="8229" name="Freeform 77"/>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ln>
            </p:spPr>
            <p:txBody>
              <a:bodyPr/>
              <a:lstStyle/>
              <a:p>
                <a:endParaRPr lang="zh-CN" altLang="en-US" sz="1350"/>
              </a:p>
            </p:txBody>
          </p:sp>
          <p:sp>
            <p:nvSpPr>
              <p:cNvPr id="8230" name="Freeform 78"/>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ln>
            </p:spPr>
            <p:txBody>
              <a:bodyPr/>
              <a:lstStyle/>
              <a:p>
                <a:endParaRPr lang="zh-CN" altLang="en-US" sz="1350"/>
              </a:p>
            </p:txBody>
          </p:sp>
        </p:grpSp>
        <p:grpSp>
          <p:nvGrpSpPr>
            <p:cNvPr id="8203" name="Group 79"/>
            <p:cNvGrpSpPr/>
            <p:nvPr/>
          </p:nvGrpSpPr>
          <p:grpSpPr bwMode="auto">
            <a:xfrm>
              <a:off x="5228" y="2433"/>
              <a:ext cx="658" cy="1081"/>
              <a:chOff x="2876" y="2432"/>
              <a:chExt cx="560" cy="798"/>
            </a:xfrm>
          </p:grpSpPr>
          <p:sp>
            <p:nvSpPr>
              <p:cNvPr id="8223" name="Freeform 80"/>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 name="T10" fmla="*/ 0 60000 65536"/>
                  <a:gd name="T11" fmla="*/ 0 60000 65536"/>
                  <a:gd name="T12" fmla="*/ 0 60000 65536"/>
                  <a:gd name="T13" fmla="*/ 0 60000 65536"/>
                  <a:gd name="T14" fmla="*/ 0 60000 65536"/>
                  <a:gd name="T15" fmla="*/ 0 w 60"/>
                  <a:gd name="T16" fmla="*/ 0 h 496"/>
                  <a:gd name="T17" fmla="*/ 60 w 60"/>
                  <a:gd name="T18" fmla="*/ 496 h 496"/>
                </a:gdLst>
                <a:ahLst/>
                <a:cxnLst>
                  <a:cxn ang="T10">
                    <a:pos x="T0" y="T1"/>
                  </a:cxn>
                  <a:cxn ang="T11">
                    <a:pos x="T2" y="T3"/>
                  </a:cxn>
                  <a:cxn ang="T12">
                    <a:pos x="T4" y="T5"/>
                  </a:cxn>
                  <a:cxn ang="T13">
                    <a:pos x="T6" y="T7"/>
                  </a:cxn>
                  <a:cxn ang="T14">
                    <a:pos x="T8" y="T9"/>
                  </a:cxn>
                </a:cxnLst>
                <a:rect l="T15" t="T16" r="T17" b="T18"/>
                <a:pathLst>
                  <a:path w="60" h="496">
                    <a:moveTo>
                      <a:pt x="59" y="495"/>
                    </a:moveTo>
                    <a:lnTo>
                      <a:pt x="59" y="33"/>
                    </a:lnTo>
                    <a:lnTo>
                      <a:pt x="0" y="0"/>
                    </a:lnTo>
                    <a:lnTo>
                      <a:pt x="0" y="429"/>
                    </a:lnTo>
                    <a:lnTo>
                      <a:pt x="59" y="495"/>
                    </a:lnTo>
                  </a:path>
                </a:pathLst>
              </a:custGeom>
              <a:solidFill>
                <a:srgbClr val="333333"/>
              </a:solidFill>
              <a:ln w="12700" cap="rnd">
                <a:noFill/>
                <a:round/>
              </a:ln>
            </p:spPr>
            <p:txBody>
              <a:bodyPr/>
              <a:lstStyle/>
              <a:p>
                <a:endParaRPr lang="zh-CN" altLang="en-US" sz="1350"/>
              </a:p>
            </p:txBody>
          </p:sp>
          <p:sp>
            <p:nvSpPr>
              <p:cNvPr id="8224" name="Freeform 81"/>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 name="T16" fmla="*/ 0 60000 65536"/>
                  <a:gd name="T17" fmla="*/ 0 60000 65536"/>
                  <a:gd name="T18" fmla="*/ 0 60000 65536"/>
                  <a:gd name="T19" fmla="*/ 0 60000 65536"/>
                  <a:gd name="T20" fmla="*/ 0 60000 65536"/>
                  <a:gd name="T21" fmla="*/ 0 60000 65536"/>
                  <a:gd name="T22" fmla="*/ 0 60000 65536"/>
                  <a:gd name="T23" fmla="*/ 0 60000 65536"/>
                  <a:gd name="T24" fmla="*/ 0 w 493"/>
                  <a:gd name="T25" fmla="*/ 0 h 764"/>
                  <a:gd name="T26" fmla="*/ 493 w 493"/>
                  <a:gd name="T27" fmla="*/ 764 h 7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333333"/>
              </a:solidFill>
              <a:ln w="12700" cap="rnd">
                <a:noFill/>
                <a:round/>
              </a:ln>
            </p:spPr>
            <p:txBody>
              <a:bodyPr/>
              <a:lstStyle/>
              <a:p>
                <a:endParaRPr lang="zh-CN" altLang="en-US" sz="1350"/>
              </a:p>
            </p:txBody>
          </p:sp>
          <p:sp>
            <p:nvSpPr>
              <p:cNvPr id="8225" name="Freeform 82"/>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 name="T10" fmla="*/ 0 60000 65536"/>
                  <a:gd name="T11" fmla="*/ 0 60000 65536"/>
                  <a:gd name="T12" fmla="*/ 0 60000 65536"/>
                  <a:gd name="T13" fmla="*/ 0 60000 65536"/>
                  <a:gd name="T14" fmla="*/ 0 60000 65536"/>
                  <a:gd name="T15" fmla="*/ 0 w 294"/>
                  <a:gd name="T16" fmla="*/ 0 h 396"/>
                  <a:gd name="T17" fmla="*/ 294 w 294"/>
                  <a:gd name="T18" fmla="*/ 396 h 396"/>
                </a:gdLst>
                <a:ahLst/>
                <a:cxnLst>
                  <a:cxn ang="T10">
                    <a:pos x="T0" y="T1"/>
                  </a:cxn>
                  <a:cxn ang="T11">
                    <a:pos x="T2" y="T3"/>
                  </a:cxn>
                  <a:cxn ang="T12">
                    <a:pos x="T4" y="T5"/>
                  </a:cxn>
                  <a:cxn ang="T13">
                    <a:pos x="T6" y="T7"/>
                  </a:cxn>
                  <a:cxn ang="T14">
                    <a:pos x="T8" y="T9"/>
                  </a:cxn>
                </a:cxnLst>
                <a:rect l="T15" t="T16" r="T17" b="T18"/>
                <a:pathLst>
                  <a:path w="294" h="396">
                    <a:moveTo>
                      <a:pt x="65" y="395"/>
                    </a:moveTo>
                    <a:lnTo>
                      <a:pt x="0" y="362"/>
                    </a:lnTo>
                    <a:lnTo>
                      <a:pt x="228" y="0"/>
                    </a:lnTo>
                    <a:lnTo>
                      <a:pt x="293" y="33"/>
                    </a:lnTo>
                    <a:lnTo>
                      <a:pt x="65" y="395"/>
                    </a:lnTo>
                  </a:path>
                </a:pathLst>
              </a:custGeom>
              <a:solidFill>
                <a:srgbClr val="333333"/>
              </a:solidFill>
              <a:ln w="12700" cap="rnd">
                <a:noFill/>
                <a:round/>
              </a:ln>
            </p:spPr>
            <p:txBody>
              <a:bodyPr/>
              <a:lstStyle/>
              <a:p>
                <a:endParaRPr lang="zh-CN" altLang="en-US" sz="1350"/>
              </a:p>
            </p:txBody>
          </p:sp>
        </p:grpSp>
        <p:grpSp>
          <p:nvGrpSpPr>
            <p:cNvPr id="8204" name="Group 83"/>
            <p:cNvGrpSpPr/>
            <p:nvPr/>
          </p:nvGrpSpPr>
          <p:grpSpPr bwMode="auto">
            <a:xfrm>
              <a:off x="4133" y="1027"/>
              <a:ext cx="2514" cy="2046"/>
              <a:chOff x="1994" y="1288"/>
              <a:chExt cx="1929" cy="1468"/>
            </a:xfrm>
          </p:grpSpPr>
          <p:sp>
            <p:nvSpPr>
              <p:cNvPr id="8220" name="Freeform 84"/>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 name="T10" fmla="*/ 0 60000 65536"/>
                  <a:gd name="T11" fmla="*/ 0 60000 65536"/>
                  <a:gd name="T12" fmla="*/ 0 60000 65536"/>
                  <a:gd name="T13" fmla="*/ 0 60000 65536"/>
                  <a:gd name="T14" fmla="*/ 0 60000 65536"/>
                  <a:gd name="T15" fmla="*/ 0 w 394"/>
                  <a:gd name="T16" fmla="*/ 0 h 898"/>
                  <a:gd name="T17" fmla="*/ 394 w 394"/>
                  <a:gd name="T18" fmla="*/ 898 h 898"/>
                </a:gdLst>
                <a:ahLst/>
                <a:cxnLst>
                  <a:cxn ang="T10">
                    <a:pos x="T0" y="T1"/>
                  </a:cxn>
                  <a:cxn ang="T11">
                    <a:pos x="T2" y="T3"/>
                  </a:cxn>
                  <a:cxn ang="T12">
                    <a:pos x="T4" y="T5"/>
                  </a:cxn>
                  <a:cxn ang="T13">
                    <a:pos x="T6" y="T7"/>
                  </a:cxn>
                  <a:cxn ang="T14">
                    <a:pos x="T8" y="T9"/>
                  </a:cxn>
                </a:cxnLst>
                <a:rect l="T15" t="T16" r="T17" b="T18"/>
                <a:pathLst>
                  <a:path w="394" h="898">
                    <a:moveTo>
                      <a:pt x="0" y="0"/>
                    </a:moveTo>
                    <a:lnTo>
                      <a:pt x="393" y="232"/>
                    </a:lnTo>
                    <a:lnTo>
                      <a:pt x="393" y="897"/>
                    </a:lnTo>
                    <a:lnTo>
                      <a:pt x="0" y="664"/>
                    </a:lnTo>
                    <a:lnTo>
                      <a:pt x="0" y="0"/>
                    </a:lnTo>
                  </a:path>
                </a:pathLst>
              </a:custGeom>
              <a:solidFill>
                <a:srgbClr val="808080"/>
              </a:solidFill>
              <a:ln w="12700" cap="rnd">
                <a:noFill/>
                <a:round/>
              </a:ln>
            </p:spPr>
            <p:txBody>
              <a:bodyPr/>
              <a:lstStyle/>
              <a:p>
                <a:endParaRPr lang="zh-CN" altLang="en-US" sz="1350"/>
              </a:p>
            </p:txBody>
          </p:sp>
          <p:sp>
            <p:nvSpPr>
              <p:cNvPr id="8221" name="Freeform 85"/>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 name="T10" fmla="*/ 0 60000 65536"/>
                  <a:gd name="T11" fmla="*/ 0 60000 65536"/>
                  <a:gd name="T12" fmla="*/ 0 60000 65536"/>
                  <a:gd name="T13" fmla="*/ 0 60000 65536"/>
                  <a:gd name="T14" fmla="*/ 0 60000 65536"/>
                  <a:gd name="T15" fmla="*/ 0 w 1929"/>
                  <a:gd name="T16" fmla="*/ 0 h 797"/>
                  <a:gd name="T17" fmla="*/ 1929 w 1929"/>
                  <a:gd name="T18" fmla="*/ 797 h 797"/>
                </a:gdLst>
                <a:ahLst/>
                <a:cxnLst>
                  <a:cxn ang="T10">
                    <a:pos x="T0" y="T1"/>
                  </a:cxn>
                  <a:cxn ang="T11">
                    <a:pos x="T2" y="T3"/>
                  </a:cxn>
                  <a:cxn ang="T12">
                    <a:pos x="T4" y="T5"/>
                  </a:cxn>
                  <a:cxn ang="T13">
                    <a:pos x="T6" y="T7"/>
                  </a:cxn>
                  <a:cxn ang="T14">
                    <a:pos x="T8" y="T9"/>
                  </a:cxn>
                </a:cxnLst>
                <a:rect l="T15" t="T16" r="T17" b="T18"/>
                <a:pathLst>
                  <a:path w="1929" h="797">
                    <a:moveTo>
                      <a:pt x="0" y="564"/>
                    </a:moveTo>
                    <a:lnTo>
                      <a:pt x="399" y="796"/>
                    </a:lnTo>
                    <a:lnTo>
                      <a:pt x="1928" y="200"/>
                    </a:lnTo>
                    <a:lnTo>
                      <a:pt x="1594" y="0"/>
                    </a:lnTo>
                    <a:lnTo>
                      <a:pt x="0" y="564"/>
                    </a:lnTo>
                  </a:path>
                </a:pathLst>
              </a:custGeom>
              <a:solidFill>
                <a:srgbClr val="808080"/>
              </a:solidFill>
              <a:ln w="12700" cap="rnd">
                <a:noFill/>
                <a:round/>
              </a:ln>
            </p:spPr>
            <p:txBody>
              <a:bodyPr/>
              <a:lstStyle/>
              <a:p>
                <a:endParaRPr lang="zh-CN" altLang="en-US" sz="1350"/>
              </a:p>
            </p:txBody>
          </p:sp>
          <p:sp>
            <p:nvSpPr>
              <p:cNvPr id="8222" name="Freeform 86"/>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 name="T10" fmla="*/ 0 60000 65536"/>
                  <a:gd name="T11" fmla="*/ 0 60000 65536"/>
                  <a:gd name="T12" fmla="*/ 0 60000 65536"/>
                  <a:gd name="T13" fmla="*/ 0 60000 65536"/>
                  <a:gd name="T14" fmla="*/ 0 60000 65536"/>
                  <a:gd name="T15" fmla="*/ 0 w 1528"/>
                  <a:gd name="T16" fmla="*/ 0 h 1266"/>
                  <a:gd name="T17" fmla="*/ 1528 w 1528"/>
                  <a:gd name="T18" fmla="*/ 1266 h 1266"/>
                </a:gdLst>
                <a:ahLst/>
                <a:cxnLst>
                  <a:cxn ang="T10">
                    <a:pos x="T0" y="T1"/>
                  </a:cxn>
                  <a:cxn ang="T11">
                    <a:pos x="T2" y="T3"/>
                  </a:cxn>
                  <a:cxn ang="T12">
                    <a:pos x="T4" y="T5"/>
                  </a:cxn>
                  <a:cxn ang="T13">
                    <a:pos x="T6" y="T7"/>
                  </a:cxn>
                  <a:cxn ang="T14">
                    <a:pos x="T8" y="T9"/>
                  </a:cxn>
                </a:cxnLst>
                <a:rect l="T15" t="T16" r="T17" b="T18"/>
                <a:pathLst>
                  <a:path w="1528" h="1266">
                    <a:moveTo>
                      <a:pt x="0" y="598"/>
                    </a:moveTo>
                    <a:lnTo>
                      <a:pt x="0" y="1265"/>
                    </a:lnTo>
                    <a:lnTo>
                      <a:pt x="1527" y="565"/>
                    </a:lnTo>
                    <a:lnTo>
                      <a:pt x="1527" y="0"/>
                    </a:lnTo>
                    <a:lnTo>
                      <a:pt x="0" y="598"/>
                    </a:lnTo>
                  </a:path>
                </a:pathLst>
              </a:custGeom>
              <a:solidFill>
                <a:srgbClr val="808080"/>
              </a:solidFill>
              <a:ln w="12700" cap="rnd">
                <a:noFill/>
                <a:round/>
              </a:ln>
            </p:spPr>
            <p:txBody>
              <a:bodyPr/>
              <a:lstStyle/>
              <a:p>
                <a:endParaRPr lang="zh-CN" altLang="en-US" sz="1350"/>
              </a:p>
            </p:txBody>
          </p:sp>
        </p:grpSp>
        <p:grpSp>
          <p:nvGrpSpPr>
            <p:cNvPr id="8205" name="Group 87"/>
            <p:cNvGrpSpPr/>
            <p:nvPr/>
          </p:nvGrpSpPr>
          <p:grpSpPr bwMode="auto">
            <a:xfrm>
              <a:off x="4946" y="673"/>
              <a:ext cx="845" cy="851"/>
              <a:chOff x="2645" y="920"/>
              <a:chExt cx="649" cy="663"/>
            </a:xfrm>
          </p:grpSpPr>
          <p:sp>
            <p:nvSpPr>
              <p:cNvPr id="8216" name="Freeform 88"/>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 name="T10" fmla="*/ 0 60000 65536"/>
                  <a:gd name="T11" fmla="*/ 0 60000 65536"/>
                  <a:gd name="T12" fmla="*/ 0 60000 65536"/>
                  <a:gd name="T13" fmla="*/ 0 60000 65536"/>
                  <a:gd name="T14" fmla="*/ 0 60000 65536"/>
                  <a:gd name="T15" fmla="*/ 0 w 228"/>
                  <a:gd name="T16" fmla="*/ 0 h 86"/>
                  <a:gd name="T17" fmla="*/ 228 w 228"/>
                  <a:gd name="T18" fmla="*/ 86 h 86"/>
                </a:gdLst>
                <a:ahLst/>
                <a:cxnLst>
                  <a:cxn ang="T10">
                    <a:pos x="T0" y="T1"/>
                  </a:cxn>
                  <a:cxn ang="T11">
                    <a:pos x="T2" y="T3"/>
                  </a:cxn>
                  <a:cxn ang="T12">
                    <a:pos x="T4" y="T5"/>
                  </a:cxn>
                  <a:cxn ang="T13">
                    <a:pos x="T6" y="T7"/>
                  </a:cxn>
                  <a:cxn ang="T14">
                    <a:pos x="T8" y="T9"/>
                  </a:cxn>
                </a:cxnLst>
                <a:rect l="T15" t="T16" r="T17" b="T18"/>
                <a:pathLst>
                  <a:path w="228" h="86">
                    <a:moveTo>
                      <a:pt x="64" y="85"/>
                    </a:moveTo>
                    <a:lnTo>
                      <a:pt x="227" y="27"/>
                    </a:lnTo>
                    <a:lnTo>
                      <a:pt x="156" y="0"/>
                    </a:lnTo>
                    <a:lnTo>
                      <a:pt x="0" y="58"/>
                    </a:lnTo>
                    <a:lnTo>
                      <a:pt x="64" y="85"/>
                    </a:lnTo>
                  </a:path>
                </a:pathLst>
              </a:custGeom>
              <a:solidFill>
                <a:srgbClr val="333333"/>
              </a:solidFill>
              <a:ln w="12700" cap="rnd">
                <a:noFill/>
                <a:round/>
              </a:ln>
            </p:spPr>
            <p:txBody>
              <a:bodyPr/>
              <a:lstStyle/>
              <a:p>
                <a:endParaRPr lang="zh-CN" altLang="en-US" sz="1350"/>
              </a:p>
            </p:txBody>
          </p:sp>
          <p:sp>
            <p:nvSpPr>
              <p:cNvPr id="8217" name="Freeform 89"/>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663"/>
                  <a:gd name="T26" fmla="*/ 577 w 577"/>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333333"/>
              </a:solidFill>
              <a:ln w="12700" cap="rnd">
                <a:noFill/>
                <a:round/>
              </a:ln>
            </p:spPr>
            <p:txBody>
              <a:bodyPr/>
              <a:lstStyle/>
              <a:p>
                <a:endParaRPr lang="zh-CN" altLang="en-US" sz="1350"/>
              </a:p>
            </p:txBody>
          </p:sp>
          <p:sp>
            <p:nvSpPr>
              <p:cNvPr id="8218" name="Freeform 90"/>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 name="T10" fmla="*/ 0 60000 65536"/>
                  <a:gd name="T11" fmla="*/ 0 60000 65536"/>
                  <a:gd name="T12" fmla="*/ 0 60000 65536"/>
                  <a:gd name="T13" fmla="*/ 0 60000 65536"/>
                  <a:gd name="T14" fmla="*/ 0 60000 65536"/>
                  <a:gd name="T15" fmla="*/ 0 w 251"/>
                  <a:gd name="T16" fmla="*/ 0 h 93"/>
                  <a:gd name="T17" fmla="*/ 251 w 251"/>
                  <a:gd name="T18" fmla="*/ 93 h 93"/>
                </a:gdLst>
                <a:ahLst/>
                <a:cxnLst>
                  <a:cxn ang="T10">
                    <a:pos x="T0" y="T1"/>
                  </a:cxn>
                  <a:cxn ang="T11">
                    <a:pos x="T2" y="T3"/>
                  </a:cxn>
                  <a:cxn ang="T12">
                    <a:pos x="T4" y="T5"/>
                  </a:cxn>
                  <a:cxn ang="T13">
                    <a:pos x="T6" y="T7"/>
                  </a:cxn>
                  <a:cxn ang="T14">
                    <a:pos x="T8" y="T9"/>
                  </a:cxn>
                </a:cxnLst>
                <a:rect l="T15" t="T16" r="T17" b="T18"/>
                <a:pathLst>
                  <a:path w="251" h="93">
                    <a:moveTo>
                      <a:pt x="70" y="92"/>
                    </a:moveTo>
                    <a:lnTo>
                      <a:pt x="0" y="59"/>
                    </a:lnTo>
                    <a:lnTo>
                      <a:pt x="185" y="0"/>
                    </a:lnTo>
                    <a:lnTo>
                      <a:pt x="250" y="30"/>
                    </a:lnTo>
                    <a:lnTo>
                      <a:pt x="70" y="92"/>
                    </a:lnTo>
                  </a:path>
                </a:pathLst>
              </a:custGeom>
              <a:solidFill>
                <a:srgbClr val="333333"/>
              </a:solidFill>
              <a:ln w="12700" cap="rnd">
                <a:noFill/>
                <a:round/>
              </a:ln>
            </p:spPr>
            <p:txBody>
              <a:bodyPr/>
              <a:lstStyle/>
              <a:p>
                <a:endParaRPr lang="zh-CN" altLang="en-US" sz="1350"/>
              </a:p>
            </p:txBody>
          </p:sp>
          <p:sp>
            <p:nvSpPr>
              <p:cNvPr id="8219" name="Freeform 91"/>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 name="T10" fmla="*/ 0 60000 65536"/>
                  <a:gd name="T11" fmla="*/ 0 60000 65536"/>
                  <a:gd name="T12" fmla="*/ 0 60000 65536"/>
                  <a:gd name="T13" fmla="*/ 0 60000 65536"/>
                  <a:gd name="T14" fmla="*/ 0 60000 65536"/>
                  <a:gd name="T15" fmla="*/ 0 w 60"/>
                  <a:gd name="T16" fmla="*/ 0 h 462"/>
                  <a:gd name="T17" fmla="*/ 60 w 60"/>
                  <a:gd name="T18" fmla="*/ 462 h 462"/>
                </a:gdLst>
                <a:ahLst/>
                <a:cxnLst>
                  <a:cxn ang="T10">
                    <a:pos x="T0" y="T1"/>
                  </a:cxn>
                  <a:cxn ang="T11">
                    <a:pos x="T2" y="T3"/>
                  </a:cxn>
                  <a:cxn ang="T12">
                    <a:pos x="T4" y="T5"/>
                  </a:cxn>
                  <a:cxn ang="T13">
                    <a:pos x="T6" y="T7"/>
                  </a:cxn>
                  <a:cxn ang="T14">
                    <a:pos x="T8" y="T9"/>
                  </a:cxn>
                </a:cxnLst>
                <a:rect l="T15" t="T16" r="T17" b="T18"/>
                <a:pathLst>
                  <a:path w="60" h="462">
                    <a:moveTo>
                      <a:pt x="0" y="429"/>
                    </a:moveTo>
                    <a:lnTo>
                      <a:pt x="59" y="461"/>
                    </a:lnTo>
                    <a:lnTo>
                      <a:pt x="59" y="33"/>
                    </a:lnTo>
                    <a:lnTo>
                      <a:pt x="0" y="0"/>
                    </a:lnTo>
                    <a:lnTo>
                      <a:pt x="0" y="429"/>
                    </a:lnTo>
                  </a:path>
                </a:pathLst>
              </a:custGeom>
              <a:solidFill>
                <a:srgbClr val="333333"/>
              </a:solidFill>
              <a:ln w="12700" cap="rnd">
                <a:noFill/>
                <a:round/>
              </a:ln>
            </p:spPr>
            <p:txBody>
              <a:bodyPr/>
              <a:lstStyle/>
              <a:p>
                <a:endParaRPr lang="zh-CN" altLang="en-US" sz="1350"/>
              </a:p>
            </p:txBody>
          </p:sp>
        </p:grpSp>
        <p:grpSp>
          <p:nvGrpSpPr>
            <p:cNvPr id="8206" name="Group 92"/>
            <p:cNvGrpSpPr/>
            <p:nvPr/>
          </p:nvGrpSpPr>
          <p:grpSpPr bwMode="auto">
            <a:xfrm>
              <a:off x="3507" y="2113"/>
              <a:ext cx="891" cy="908"/>
              <a:chOff x="1528" y="2059"/>
              <a:chExt cx="760" cy="730"/>
            </a:xfrm>
          </p:grpSpPr>
          <p:sp>
            <p:nvSpPr>
              <p:cNvPr id="8211" name="Freeform 93"/>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 name="T10" fmla="*/ 0 60000 65536"/>
                  <a:gd name="T11" fmla="*/ 0 60000 65536"/>
                  <a:gd name="T12" fmla="*/ 0 60000 65536"/>
                  <a:gd name="T13" fmla="*/ 0 60000 65536"/>
                  <a:gd name="T14" fmla="*/ 0 60000 65536"/>
                  <a:gd name="T15" fmla="*/ 0 w 94"/>
                  <a:gd name="T16" fmla="*/ 0 h 228"/>
                  <a:gd name="T17" fmla="*/ 94 w 94"/>
                  <a:gd name="T18" fmla="*/ 228 h 228"/>
                </a:gdLst>
                <a:ahLst/>
                <a:cxnLst>
                  <a:cxn ang="T10">
                    <a:pos x="T0" y="T1"/>
                  </a:cxn>
                  <a:cxn ang="T11">
                    <a:pos x="T2" y="T3"/>
                  </a:cxn>
                  <a:cxn ang="T12">
                    <a:pos x="T4" y="T5"/>
                  </a:cxn>
                  <a:cxn ang="T13">
                    <a:pos x="T6" y="T7"/>
                  </a:cxn>
                  <a:cxn ang="T14">
                    <a:pos x="T8" y="T9"/>
                  </a:cxn>
                </a:cxnLst>
                <a:rect l="T15" t="T16" r="T17" b="T18"/>
                <a:pathLst>
                  <a:path w="94" h="228">
                    <a:moveTo>
                      <a:pt x="93" y="227"/>
                    </a:moveTo>
                    <a:lnTo>
                      <a:pt x="93" y="65"/>
                    </a:lnTo>
                    <a:lnTo>
                      <a:pt x="0" y="0"/>
                    </a:lnTo>
                    <a:lnTo>
                      <a:pt x="0" y="162"/>
                    </a:lnTo>
                    <a:lnTo>
                      <a:pt x="93" y="227"/>
                    </a:lnTo>
                  </a:path>
                </a:pathLst>
              </a:custGeom>
              <a:solidFill>
                <a:srgbClr val="333333"/>
              </a:solidFill>
              <a:ln w="12700" cap="rnd">
                <a:noFill/>
                <a:round/>
              </a:ln>
            </p:spPr>
            <p:txBody>
              <a:bodyPr/>
              <a:lstStyle/>
              <a:p>
                <a:endParaRPr lang="zh-CN" altLang="en-US" sz="1350"/>
              </a:p>
            </p:txBody>
          </p:sp>
          <p:sp>
            <p:nvSpPr>
              <p:cNvPr id="8212" name="Freeform 94"/>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 name="T16" fmla="*/ 0 60000 65536"/>
                  <a:gd name="T17" fmla="*/ 0 60000 65536"/>
                  <a:gd name="T18" fmla="*/ 0 60000 65536"/>
                  <a:gd name="T19" fmla="*/ 0 60000 65536"/>
                  <a:gd name="T20" fmla="*/ 0 60000 65536"/>
                  <a:gd name="T21" fmla="*/ 0 60000 65536"/>
                  <a:gd name="T22" fmla="*/ 0 60000 65536"/>
                  <a:gd name="T23" fmla="*/ 0 60000 65536"/>
                  <a:gd name="T24" fmla="*/ 0 w 661"/>
                  <a:gd name="T25" fmla="*/ 0 h 663"/>
                  <a:gd name="T26" fmla="*/ 661 w 661"/>
                  <a:gd name="T27" fmla="*/ 663 h 6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333333"/>
              </a:solidFill>
              <a:ln w="12700" cap="rnd">
                <a:noFill/>
                <a:round/>
              </a:ln>
            </p:spPr>
            <p:txBody>
              <a:bodyPr/>
              <a:lstStyle/>
              <a:p>
                <a:endParaRPr lang="zh-CN" altLang="en-US" sz="1350"/>
              </a:p>
            </p:txBody>
          </p:sp>
          <p:sp>
            <p:nvSpPr>
              <p:cNvPr id="8213" name="Freeform 95"/>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 name="T10" fmla="*/ 0 60000 65536"/>
                  <a:gd name="T11" fmla="*/ 0 60000 65536"/>
                  <a:gd name="T12" fmla="*/ 0 60000 65536"/>
                  <a:gd name="T13" fmla="*/ 0 60000 65536"/>
                  <a:gd name="T14" fmla="*/ 0 60000 65536"/>
                  <a:gd name="T15" fmla="*/ 0 w 92"/>
                  <a:gd name="T16" fmla="*/ 0 h 362"/>
                  <a:gd name="T17" fmla="*/ 92 w 92"/>
                  <a:gd name="T18" fmla="*/ 362 h 362"/>
                </a:gdLst>
                <a:ahLst/>
                <a:cxnLst>
                  <a:cxn ang="T10">
                    <a:pos x="T0" y="T1"/>
                  </a:cxn>
                  <a:cxn ang="T11">
                    <a:pos x="T2" y="T3"/>
                  </a:cxn>
                  <a:cxn ang="T12">
                    <a:pos x="T4" y="T5"/>
                  </a:cxn>
                  <a:cxn ang="T13">
                    <a:pos x="T6" y="T7"/>
                  </a:cxn>
                  <a:cxn ang="T14">
                    <a:pos x="T8" y="T9"/>
                  </a:cxn>
                </a:cxnLst>
                <a:rect l="T15" t="T16" r="T17" b="T18"/>
                <a:pathLst>
                  <a:path w="92" h="362">
                    <a:moveTo>
                      <a:pt x="91" y="66"/>
                    </a:moveTo>
                    <a:lnTo>
                      <a:pt x="91" y="361"/>
                    </a:lnTo>
                    <a:lnTo>
                      <a:pt x="0" y="295"/>
                    </a:lnTo>
                    <a:lnTo>
                      <a:pt x="0" y="0"/>
                    </a:lnTo>
                    <a:lnTo>
                      <a:pt x="91" y="66"/>
                    </a:lnTo>
                  </a:path>
                </a:pathLst>
              </a:custGeom>
              <a:solidFill>
                <a:srgbClr val="333333"/>
              </a:solidFill>
              <a:ln w="12700" cap="rnd">
                <a:noFill/>
                <a:round/>
              </a:ln>
            </p:spPr>
            <p:txBody>
              <a:bodyPr/>
              <a:lstStyle/>
              <a:p>
                <a:endParaRPr lang="zh-CN" altLang="en-US" sz="1350"/>
              </a:p>
            </p:txBody>
          </p:sp>
          <p:sp>
            <p:nvSpPr>
              <p:cNvPr id="8214" name="Freeform 96"/>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 name="T10" fmla="*/ 0 60000 65536"/>
                  <a:gd name="T11" fmla="*/ 0 60000 65536"/>
                  <a:gd name="T12" fmla="*/ 0 60000 65536"/>
                  <a:gd name="T13" fmla="*/ 0 60000 65536"/>
                  <a:gd name="T14" fmla="*/ 0 60000 65536"/>
                  <a:gd name="T15" fmla="*/ 0 w 626"/>
                  <a:gd name="T16" fmla="*/ 0 h 261"/>
                  <a:gd name="T17" fmla="*/ 626 w 626"/>
                  <a:gd name="T18" fmla="*/ 261 h 261"/>
                </a:gdLst>
                <a:ahLst/>
                <a:cxnLst>
                  <a:cxn ang="T10">
                    <a:pos x="T0" y="T1"/>
                  </a:cxn>
                  <a:cxn ang="T11">
                    <a:pos x="T2" y="T3"/>
                  </a:cxn>
                  <a:cxn ang="T12">
                    <a:pos x="T4" y="T5"/>
                  </a:cxn>
                  <a:cxn ang="T13">
                    <a:pos x="T6" y="T7"/>
                  </a:cxn>
                  <a:cxn ang="T14">
                    <a:pos x="T8" y="T9"/>
                  </a:cxn>
                </a:cxnLst>
                <a:rect l="T15" t="T16" r="T17" b="T18"/>
                <a:pathLst>
                  <a:path w="626" h="261">
                    <a:moveTo>
                      <a:pt x="0" y="195"/>
                    </a:moveTo>
                    <a:lnTo>
                      <a:pt x="98" y="260"/>
                    </a:lnTo>
                    <a:lnTo>
                      <a:pt x="625" y="65"/>
                    </a:lnTo>
                    <a:lnTo>
                      <a:pt x="525" y="0"/>
                    </a:lnTo>
                    <a:lnTo>
                      <a:pt x="0" y="195"/>
                    </a:lnTo>
                  </a:path>
                </a:pathLst>
              </a:custGeom>
              <a:solidFill>
                <a:srgbClr val="333333"/>
              </a:solidFill>
              <a:ln w="12700" cap="rnd">
                <a:noFill/>
                <a:round/>
              </a:ln>
            </p:spPr>
            <p:txBody>
              <a:bodyPr/>
              <a:lstStyle/>
              <a:p>
                <a:endParaRPr lang="zh-CN" altLang="en-US" sz="1350"/>
              </a:p>
            </p:txBody>
          </p:sp>
          <p:sp>
            <p:nvSpPr>
              <p:cNvPr id="8215" name="Freeform 97"/>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 name="T10" fmla="*/ 0 60000 65536"/>
                  <a:gd name="T11" fmla="*/ 0 60000 65536"/>
                  <a:gd name="T12" fmla="*/ 0 60000 65536"/>
                  <a:gd name="T13" fmla="*/ 0 60000 65536"/>
                  <a:gd name="T14" fmla="*/ 0 60000 65536"/>
                  <a:gd name="T15" fmla="*/ 0 w 94"/>
                  <a:gd name="T16" fmla="*/ 0 h 227"/>
                  <a:gd name="T17" fmla="*/ 94 w 94"/>
                  <a:gd name="T18" fmla="*/ 227 h 227"/>
                </a:gdLst>
                <a:ahLst/>
                <a:cxnLst>
                  <a:cxn ang="T10">
                    <a:pos x="T0" y="T1"/>
                  </a:cxn>
                  <a:cxn ang="T11">
                    <a:pos x="T2" y="T3"/>
                  </a:cxn>
                  <a:cxn ang="T12">
                    <a:pos x="T4" y="T5"/>
                  </a:cxn>
                  <a:cxn ang="T13">
                    <a:pos x="T6" y="T7"/>
                  </a:cxn>
                  <a:cxn ang="T14">
                    <a:pos x="T8" y="T9"/>
                  </a:cxn>
                </a:cxnLst>
                <a:rect l="T15" t="T16" r="T17" b="T18"/>
                <a:pathLst>
                  <a:path w="94" h="227">
                    <a:moveTo>
                      <a:pt x="93" y="65"/>
                    </a:moveTo>
                    <a:lnTo>
                      <a:pt x="0" y="0"/>
                    </a:lnTo>
                    <a:lnTo>
                      <a:pt x="0" y="161"/>
                    </a:lnTo>
                    <a:lnTo>
                      <a:pt x="93" y="226"/>
                    </a:lnTo>
                    <a:lnTo>
                      <a:pt x="93" y="65"/>
                    </a:lnTo>
                  </a:path>
                </a:pathLst>
              </a:custGeom>
              <a:solidFill>
                <a:srgbClr val="333333"/>
              </a:solidFill>
              <a:ln w="12700" cap="rnd">
                <a:noFill/>
                <a:round/>
              </a:ln>
            </p:spPr>
            <p:txBody>
              <a:bodyPr/>
              <a:lstStyle/>
              <a:p>
                <a:endParaRPr lang="zh-CN" altLang="en-US" sz="1350"/>
              </a:p>
            </p:txBody>
          </p:sp>
        </p:grpSp>
        <p:sp>
          <p:nvSpPr>
            <p:cNvPr id="8207" name="Rectangle 98"/>
            <p:cNvSpPr>
              <a:spLocks noChangeArrowheads="1"/>
            </p:cNvSpPr>
            <p:nvPr/>
          </p:nvSpPr>
          <p:spPr bwMode="auto">
            <a:xfrm>
              <a:off x="4695" y="245"/>
              <a:ext cx="1376" cy="369"/>
            </a:xfrm>
            <a:prstGeom prst="rect">
              <a:avLst/>
            </a:prstGeom>
            <a:noFill/>
            <a:ln w="12700">
              <a:noFill/>
              <a:miter lim="800000"/>
            </a:ln>
          </p:spPr>
          <p:txBody>
            <a:bodyPr lIns="67865" tIns="33338" rIns="67865" bIns="33338"/>
            <a:lstStyle/>
            <a:p>
              <a:pPr marL="85725" indent="-85725" algn="just">
                <a:lnSpc>
                  <a:spcPts val="1650"/>
                </a:lnSpc>
                <a:buClr>
                  <a:schemeClr val="accent1"/>
                </a:buClr>
                <a:buSzPct val="75000"/>
              </a:pPr>
              <a:r>
                <a:rPr lang="zh-CN" altLang="en-US" sz="1350" dirty="0">
                  <a:solidFill>
                    <a:srgbClr val="000099"/>
                  </a:solidFill>
                  <a:cs typeface="Angsana New" pitchFamily="18" charset="-34"/>
                </a:rPr>
                <a:t>客户需求</a:t>
              </a:r>
              <a:endParaRPr lang="zh-CN" altLang="en-US" sz="1350" dirty="0">
                <a:solidFill>
                  <a:schemeClr val="bg1"/>
                </a:solidFill>
                <a:latin typeface="Arial Black" panose="020B0A04020102020204" pitchFamily="34" charset="0"/>
                <a:ea typeface="楷体_GB2312" pitchFamily="49" charset="-122"/>
                <a:cs typeface="Angsana New" pitchFamily="18" charset="-34"/>
              </a:endParaRPr>
            </a:p>
          </p:txBody>
        </p:sp>
        <p:sp>
          <p:nvSpPr>
            <p:cNvPr id="8208" name="Rectangle 99"/>
            <p:cNvSpPr>
              <a:spLocks noChangeArrowheads="1"/>
            </p:cNvSpPr>
            <p:nvPr/>
          </p:nvSpPr>
          <p:spPr bwMode="auto">
            <a:xfrm>
              <a:off x="5698" y="2753"/>
              <a:ext cx="1253" cy="480"/>
            </a:xfrm>
            <a:prstGeom prst="rect">
              <a:avLst/>
            </a:prstGeom>
            <a:noFill/>
            <a:ln w="12700">
              <a:noFill/>
              <a:miter lim="800000"/>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itchFamily="18" charset="-34"/>
                </a:rPr>
                <a:t>事件驱动</a:t>
              </a:r>
              <a:endParaRPr lang="zh-CN" altLang="en-US" sz="1200">
                <a:solidFill>
                  <a:schemeClr val="bg1"/>
                </a:solidFill>
                <a:latin typeface="Arial Black" panose="020B0A04020102020204" pitchFamily="34" charset="0"/>
                <a:ea typeface="楷体_GB2312" pitchFamily="49" charset="-122"/>
                <a:cs typeface="Angsana New" pitchFamily="18" charset="-34"/>
              </a:endParaRPr>
            </a:p>
          </p:txBody>
        </p:sp>
        <p:sp>
          <p:nvSpPr>
            <p:cNvPr id="8209" name="Rectangle 100"/>
            <p:cNvSpPr>
              <a:spLocks noChangeArrowheads="1"/>
            </p:cNvSpPr>
            <p:nvPr/>
          </p:nvSpPr>
          <p:spPr bwMode="auto">
            <a:xfrm>
              <a:off x="3287" y="2113"/>
              <a:ext cx="764" cy="344"/>
            </a:xfrm>
            <a:prstGeom prst="rect">
              <a:avLst/>
            </a:prstGeom>
            <a:noFill/>
            <a:ln w="12700">
              <a:noFill/>
              <a:miter lim="800000"/>
            </a:ln>
          </p:spPr>
          <p:txBody>
            <a:bodyPr lIns="67865" tIns="33338" rIns="67865" bIns="33338"/>
            <a:lstStyle/>
            <a:p>
              <a:pPr marL="85725" indent="-85725" algn="just">
                <a:lnSpc>
                  <a:spcPts val="1650"/>
                </a:lnSpc>
                <a:buClr>
                  <a:schemeClr val="accent1"/>
                </a:buClr>
                <a:buSzPct val="75000"/>
              </a:pPr>
              <a:r>
                <a:rPr lang="zh-CN" altLang="en-US" sz="1350">
                  <a:solidFill>
                    <a:srgbClr val="000099"/>
                  </a:solidFill>
                  <a:cs typeface="Angsana New" pitchFamily="18" charset="-34"/>
                </a:rPr>
                <a:t>输入</a:t>
              </a:r>
              <a:endParaRPr lang="zh-CN" altLang="en-US" sz="1350">
                <a:solidFill>
                  <a:schemeClr val="bg1"/>
                </a:solidFill>
                <a:latin typeface="Arial Black" panose="020B0A04020102020204" pitchFamily="34" charset="0"/>
                <a:ea typeface="楷体_GB2312" pitchFamily="49" charset="-122"/>
                <a:cs typeface="Angsana New" pitchFamily="18" charset="-34"/>
              </a:endParaRPr>
            </a:p>
          </p:txBody>
        </p:sp>
        <p:sp>
          <p:nvSpPr>
            <p:cNvPr id="8210" name="Rectangle 101"/>
            <p:cNvSpPr>
              <a:spLocks noChangeArrowheads="1"/>
            </p:cNvSpPr>
            <p:nvPr/>
          </p:nvSpPr>
          <p:spPr bwMode="auto">
            <a:xfrm>
              <a:off x="7012" y="1633"/>
              <a:ext cx="706" cy="410"/>
            </a:xfrm>
            <a:prstGeom prst="rect">
              <a:avLst/>
            </a:prstGeom>
            <a:noFill/>
            <a:ln w="12700">
              <a:noFill/>
              <a:miter lim="800000"/>
            </a:ln>
          </p:spPr>
          <p:txBody>
            <a:bodyPr lIns="67865" tIns="33338" rIns="67865" bIns="33338"/>
            <a:lstStyle/>
            <a:p>
              <a:pPr marL="85725" indent="-85725" algn="just">
                <a:lnSpc>
                  <a:spcPts val="1650"/>
                </a:lnSpc>
                <a:buClr>
                  <a:schemeClr val="accent1"/>
                </a:buClr>
                <a:buSzPct val="75000"/>
              </a:pPr>
              <a:r>
                <a:rPr lang="zh-CN" altLang="en-US" sz="1200">
                  <a:solidFill>
                    <a:srgbClr val="000099"/>
                  </a:solidFill>
                  <a:cs typeface="Angsana New" pitchFamily="18" charset="-34"/>
                </a:rPr>
                <a:t>输出</a:t>
              </a:r>
              <a:endParaRPr lang="zh-CN" altLang="en-US" sz="1200">
                <a:solidFill>
                  <a:schemeClr val="bg1"/>
                </a:solidFill>
                <a:latin typeface="Arial Black" panose="020B0A04020102020204" pitchFamily="34" charset="0"/>
                <a:ea typeface="楷体_GB2312" pitchFamily="49" charset="-122"/>
                <a:cs typeface="Angsana New" pitchFamily="18" charset="-34"/>
              </a:endParaRPr>
            </a:p>
          </p:txBody>
        </p:sp>
      </p:grpSp>
      <p:sp>
        <p:nvSpPr>
          <p:cNvPr id="8199" name="Line 102"/>
          <p:cNvSpPr>
            <a:spLocks noChangeShapeType="1"/>
          </p:cNvSpPr>
          <p:nvPr/>
        </p:nvSpPr>
        <p:spPr bwMode="auto">
          <a:xfrm>
            <a:off x="4733925" y="1140619"/>
            <a:ext cx="0" cy="4002881"/>
          </a:xfrm>
          <a:prstGeom prst="line">
            <a:avLst/>
          </a:prstGeom>
          <a:noFill/>
          <a:ln w="38100" cmpd="dbl">
            <a:solidFill>
              <a:srgbClr val="91AC4E"/>
            </a:solidFill>
            <a:round/>
          </a:ln>
        </p:spPr>
        <p:txBody>
          <a:bodyPr lIns="0" tIns="0" rIns="0" bIns="0" anchor="ctr"/>
          <a:lstStyle/>
          <a:p>
            <a:endParaRPr lang="zh-CN" altLang="en-US" sz="1350"/>
          </a:p>
        </p:txBody>
      </p:sp>
      <p:pic>
        <p:nvPicPr>
          <p:cNvPr id="2" name="图片 1"/>
          <p:cNvPicPr>
            <a:picLocks noChangeAspect="1"/>
          </p:cNvPicPr>
          <p:nvPr>
            <p:custDataLst>
              <p:tags r:id="rId2"/>
            </p:custDataLst>
          </p:nvPr>
        </p:nvPicPr>
        <p:blipFill>
          <a:blip r:embed="rId3"/>
          <a:stretch>
            <a:fillRect/>
          </a:stretch>
        </p:blipFill>
        <p:spPr>
          <a:xfrm>
            <a:off x="6868795" y="1264285"/>
            <a:ext cx="747395" cy="74739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5801995" y="1384300"/>
            <a:ext cx="1367155" cy="1964690"/>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5756910" y="843280"/>
            <a:ext cx="1112520" cy="541655"/>
          </a:xfrm>
          <a:prstGeom prst="rect">
            <a:avLst/>
          </a:prstGeom>
        </p:spPr>
      </p:pic>
      <p:pic>
        <p:nvPicPr>
          <p:cNvPr id="5" name="图片 4"/>
          <p:cNvPicPr>
            <a:picLocks noChangeAspect="1"/>
          </p:cNvPicPr>
          <p:nvPr>
            <p:custDataLst>
              <p:tags r:id="rId8"/>
            </p:custDataLst>
          </p:nvPr>
        </p:nvPicPr>
        <p:blipFill>
          <a:blip r:embed="rId7"/>
          <a:stretch>
            <a:fillRect/>
          </a:stretch>
        </p:blipFill>
        <p:spPr>
          <a:xfrm>
            <a:off x="7168515" y="1846580"/>
            <a:ext cx="175260" cy="3276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8889" y="190928"/>
            <a:ext cx="4482498" cy="571500"/>
          </a:xfrm>
        </p:spPr>
        <p:txBody>
          <a:bodyPr/>
          <a:lstStyle/>
          <a:p>
            <a:r>
              <a:rPr lang="zh-CN" altLang="en-US" dirty="0">
                <a:latin typeface="微软雅黑" panose="020B0503020204020204" pitchFamily="34" charset="-122"/>
                <a:ea typeface="微软雅黑" panose="020B0503020204020204" pitchFamily="34" charset="-122"/>
              </a:rPr>
              <a:t>手工</a:t>
            </a:r>
            <a:r>
              <a:rPr lang="zh-CN" altLang="zh-CN" dirty="0">
                <a:latin typeface="微软雅黑" panose="020B0503020204020204" pitchFamily="34" charset="-122"/>
                <a:ea typeface="微软雅黑" panose="020B0503020204020204" pitchFamily="34" charset="-122"/>
              </a:rPr>
              <a:t>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自动化</a:t>
            </a:r>
            <a:r>
              <a:rPr lang="zh-CN" altLang="zh-CN"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pic>
        <p:nvPicPr>
          <p:cNvPr id="4098" name="Picture 2" descr="查看源图像"/>
          <p:cNvPicPr>
            <a:picLocks noChangeAspect="1" noChangeArrowheads="1"/>
          </p:cNvPicPr>
          <p:nvPr/>
        </p:nvPicPr>
        <p:blipFill rotWithShape="1">
          <a:blip r:embed="rId1">
            <a:extLst>
              <a:ext uri="{28A0092B-C50C-407E-A947-70E740481C1C}">
                <a14:useLocalDpi xmlns:a14="http://schemas.microsoft.com/office/drawing/2010/main" val="0"/>
              </a:ext>
            </a:extLst>
          </a:blip>
          <a:srcRect l="41040" t="12088" b="6456"/>
          <a:stretch>
            <a:fillRect/>
          </a:stretch>
        </p:blipFill>
        <p:spPr bwMode="auto">
          <a:xfrm>
            <a:off x="5270115" y="1488033"/>
            <a:ext cx="4045454" cy="314379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2"/>
          <a:stretch>
            <a:fillRect/>
          </a:stretch>
        </p:blipFill>
        <p:spPr>
          <a:xfrm>
            <a:off x="0" y="1839323"/>
            <a:ext cx="3365369" cy="2441215"/>
          </a:xfrm>
          <a:prstGeom prst="rect">
            <a:avLst/>
          </a:prstGeom>
        </p:spPr>
      </p:pic>
      <p:pic>
        <p:nvPicPr>
          <p:cNvPr id="4102" name="Picture 6" descr="查看源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374" y="1628412"/>
            <a:ext cx="2212495" cy="2795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8889" y="190928"/>
            <a:ext cx="4973980" cy="571500"/>
          </a:xfrm>
        </p:spPr>
        <p:txBody>
          <a:bodyPr>
            <a:normAutofit fontScale="90000"/>
          </a:bodyPr>
          <a:lstStyle/>
          <a:p>
            <a:r>
              <a:rPr lang="zh-CN" altLang="en-US" dirty="0">
                <a:latin typeface="微软雅黑" panose="020B0503020204020204" pitchFamily="34" charset="-122"/>
                <a:ea typeface="微软雅黑" panose="020B0503020204020204" pitchFamily="34" charset="-122"/>
              </a:rPr>
              <a:t>基于脚本的</a:t>
            </a:r>
            <a:r>
              <a:rPr lang="zh-CN" altLang="zh-CN" dirty="0">
                <a:latin typeface="微软雅黑" panose="020B0503020204020204" pitchFamily="34" charset="-122"/>
                <a:ea typeface="微软雅黑" panose="020B0503020204020204" pitchFamily="34" charset="-122"/>
              </a:rPr>
              <a:t>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探索式</a:t>
            </a:r>
            <a:r>
              <a:rPr lang="zh-CN" altLang="zh-CN"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pic>
        <p:nvPicPr>
          <p:cNvPr id="4102" name="Picture 6"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90374" y="1628412"/>
            <a:ext cx="2212495" cy="27956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5694486" y="1486254"/>
            <a:ext cx="3205675" cy="2937791"/>
            <a:chOff x="5459354" y="1486254"/>
            <a:chExt cx="3592279" cy="3292001"/>
          </a:xfrm>
        </p:grpSpPr>
        <p:sp>
          <p:nvSpPr>
            <p:cNvPr id="3" name="同心圆 2"/>
            <p:cNvSpPr/>
            <p:nvPr/>
          </p:nvSpPr>
          <p:spPr>
            <a:xfrm>
              <a:off x="6156176" y="1947105"/>
              <a:ext cx="2088232" cy="2062523"/>
            </a:xfrm>
            <a:prstGeom prst="donut">
              <a:avLst>
                <a:gd name="adj" fmla="val 298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文本框 3"/>
            <p:cNvSpPr txBox="1"/>
            <p:nvPr/>
          </p:nvSpPr>
          <p:spPr>
            <a:xfrm>
              <a:off x="8259545" y="2579920"/>
              <a:ext cx="792088" cy="707886"/>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测试设计</a:t>
              </a:r>
              <a:endParaRPr kumimoji="1" lang="zh-CN" altLang="en-US" sz="2000" i="0" dirty="0">
                <a:solidFill>
                  <a:srgbClr val="00B0F0"/>
                </a:solidFill>
                <a:latin typeface="Yuanti SC" panose="02010600040101010101" pitchFamily="2" charset="-122"/>
                <a:ea typeface="Yuanti SC" panose="02010600040101010101" pitchFamily="2" charset="-122"/>
              </a:endParaRPr>
            </a:p>
          </p:txBody>
        </p:sp>
        <p:sp>
          <p:nvSpPr>
            <p:cNvPr id="5" name="文本框 4"/>
            <p:cNvSpPr txBox="1"/>
            <p:nvPr/>
          </p:nvSpPr>
          <p:spPr>
            <a:xfrm>
              <a:off x="6919292" y="4070369"/>
              <a:ext cx="792088" cy="707886"/>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测试执行</a:t>
              </a:r>
              <a:endParaRPr kumimoji="1" lang="zh-CN" altLang="en-US" sz="2000" i="0" dirty="0">
                <a:solidFill>
                  <a:srgbClr val="00B0F0"/>
                </a:solidFill>
                <a:latin typeface="Yuanti SC" panose="02010600040101010101" pitchFamily="2" charset="-122"/>
                <a:ea typeface="Yuanti SC" panose="02010600040101010101" pitchFamily="2" charset="-122"/>
              </a:endParaRPr>
            </a:p>
          </p:txBody>
        </p:sp>
        <p:sp>
          <p:nvSpPr>
            <p:cNvPr id="7" name="文本框 6"/>
            <p:cNvSpPr txBox="1"/>
            <p:nvPr/>
          </p:nvSpPr>
          <p:spPr>
            <a:xfrm>
              <a:off x="5459354" y="2807134"/>
              <a:ext cx="792088" cy="400110"/>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分析</a:t>
              </a:r>
              <a:endParaRPr kumimoji="1" lang="zh-CN" altLang="en-US" sz="2000" i="0" dirty="0">
                <a:solidFill>
                  <a:srgbClr val="00B0F0"/>
                </a:solidFill>
                <a:latin typeface="Yuanti SC" panose="02010600040101010101" pitchFamily="2" charset="-122"/>
                <a:ea typeface="Yuanti SC" panose="02010600040101010101" pitchFamily="2" charset="-122"/>
              </a:endParaRPr>
            </a:p>
          </p:txBody>
        </p:sp>
        <p:sp>
          <p:nvSpPr>
            <p:cNvPr id="8" name="文本框 7"/>
            <p:cNvSpPr txBox="1"/>
            <p:nvPr/>
          </p:nvSpPr>
          <p:spPr>
            <a:xfrm>
              <a:off x="6919292" y="1486254"/>
              <a:ext cx="792088" cy="400110"/>
            </a:xfrm>
            <a:prstGeom prst="rect">
              <a:avLst/>
            </a:prstGeom>
            <a:noFill/>
          </p:spPr>
          <p:txBody>
            <a:bodyPr wrap="square" rtlCol="0">
              <a:spAutoFit/>
            </a:bodyPr>
            <a:lstStyle/>
            <a:p>
              <a:r>
                <a:rPr kumimoji="1" lang="zh-CN" altLang="en-US" sz="2000" i="0" dirty="0">
                  <a:solidFill>
                    <a:srgbClr val="00B0F0"/>
                  </a:solidFill>
                  <a:latin typeface="Yuanti SC" panose="02010600040101010101" pitchFamily="2" charset="-122"/>
                  <a:ea typeface="Yuanti SC" panose="02010600040101010101" pitchFamily="2" charset="-122"/>
                </a:rPr>
                <a:t>学习</a:t>
              </a:r>
              <a:endParaRPr kumimoji="1" lang="en-US" altLang="zh-CN" sz="2000" i="0" dirty="0">
                <a:solidFill>
                  <a:srgbClr val="00B0F0"/>
                </a:solidFill>
                <a:latin typeface="Yuanti SC" panose="02010600040101010101" pitchFamily="2" charset="-122"/>
                <a:ea typeface="Yuanti SC" panose="02010600040101010101" pitchFamily="2" charset="-122"/>
              </a:endParaRPr>
            </a:p>
          </p:txBody>
        </p:sp>
        <p:sp>
          <p:nvSpPr>
            <p:cNvPr id="9" name="矩形 8"/>
            <p:cNvSpPr/>
            <p:nvPr/>
          </p:nvSpPr>
          <p:spPr>
            <a:xfrm>
              <a:off x="6612092" y="2520964"/>
              <a:ext cx="1258889" cy="931190"/>
            </a:xfrm>
            <a:prstGeom prst="rect">
              <a:avLst/>
            </a:prstGeom>
          </p:spPr>
          <p:txBody>
            <a:bodyPr wrap="square">
              <a:spAutoFit/>
            </a:bodyPr>
            <a:lstStyle/>
            <a:p>
              <a:pPr algn="ctr"/>
              <a:r>
                <a:rPr lang="zh-CN" altLang="en-US" sz="2400" b="1" i="0" dirty="0">
                  <a:solidFill>
                    <a:srgbClr val="0070C0"/>
                  </a:solidFill>
                  <a:latin typeface="Yuanti SC" panose="02010600040101010101" pitchFamily="2" charset="-122"/>
                  <a:ea typeface="Yuanti SC" panose="02010600040101010101" pitchFamily="2" charset="-122"/>
                  <a:cs typeface="Yuanti SC" panose="02010600040101010101" pitchFamily="2" charset="-122"/>
                </a:rPr>
                <a:t>探索式测试</a:t>
              </a:r>
              <a:endParaRPr lang="zh-CN" altLang="en-US" sz="2400" dirty="0">
                <a:solidFill>
                  <a:srgbClr val="0070C0"/>
                </a:solidFill>
              </a:endParaRPr>
            </a:p>
          </p:txBody>
        </p:sp>
        <p:sp>
          <p:nvSpPr>
            <p:cNvPr id="10" name="三角形 9"/>
            <p:cNvSpPr/>
            <p:nvPr/>
          </p:nvSpPr>
          <p:spPr>
            <a:xfrm rot="10800000">
              <a:off x="8064211" y="2826294"/>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三角形 10"/>
            <p:cNvSpPr/>
            <p:nvPr/>
          </p:nvSpPr>
          <p:spPr>
            <a:xfrm rot="15912620">
              <a:off x="7028751" y="3847192"/>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三角形 11"/>
            <p:cNvSpPr/>
            <p:nvPr/>
          </p:nvSpPr>
          <p:spPr>
            <a:xfrm rot="5400000">
              <a:off x="7086818" y="1831078"/>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三角形 12"/>
            <p:cNvSpPr/>
            <p:nvPr/>
          </p:nvSpPr>
          <p:spPr>
            <a:xfrm rot="21449277">
              <a:off x="6052123" y="2800433"/>
              <a:ext cx="271868" cy="279577"/>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p:cNvGrpSpPr/>
          <p:nvPr/>
        </p:nvGrpSpPr>
        <p:grpSpPr>
          <a:xfrm>
            <a:off x="277091" y="2025881"/>
            <a:ext cx="2659862" cy="2085411"/>
            <a:chOff x="277091" y="2025881"/>
            <a:chExt cx="2659862" cy="2085411"/>
          </a:xfrm>
        </p:grpSpPr>
        <p:pic>
          <p:nvPicPr>
            <p:cNvPr id="7170" name="Picture 2" descr="&quot;scripted testing&quot;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72" y="2025881"/>
              <a:ext cx="2656081" cy="208541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277091" y="2296676"/>
              <a:ext cx="1210588" cy="707886"/>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Scripted</a:t>
              </a:r>
              <a:endParaRPr kumimoji="1" lang="en-US" altLang="zh-CN" sz="2000" b="1" dirty="0">
                <a:latin typeface="Arial" panose="020B0604020202020204" pitchFamily="34" charset="0"/>
                <a:cs typeface="Arial" panose="020B0604020202020204" pitchFamily="34" charset="0"/>
              </a:endParaRPr>
            </a:p>
            <a:p>
              <a:r>
                <a:rPr kumimoji="1" lang="en-US" altLang="zh-CN" sz="2000" b="1" dirty="0">
                  <a:latin typeface="Arial" panose="020B0604020202020204" pitchFamily="34" charset="0"/>
                  <a:cs typeface="Arial" panose="020B0604020202020204" pitchFamily="34" charset="0"/>
                </a:rPr>
                <a:t>Testing</a:t>
              </a:r>
              <a:endParaRPr kumimoji="1" lang="zh-CN" altLang="en-US" sz="2000" b="1" dirty="0">
                <a:latin typeface="Arial" panose="020B0604020202020204" pitchFamily="34" charset="0"/>
                <a:cs typeface="Arial" panose="020B0604020202020204" pitchFamily="34" charset="0"/>
              </a:endParaRPr>
            </a:p>
          </p:txBody>
        </p:sp>
      </p:gr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rPr>
              <a:t>静态测试和动态测试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zh-CN" sz="2400" dirty="0">
                <a:sym typeface="+mn-ea"/>
              </a:rPr>
              <a:t>静态测试</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307783"/>
            <a:ext cx="7092315" cy="2594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1800" dirty="0">
                <a:latin typeface="微软雅黑" panose="020B0503020204020204" pitchFamily="34" charset="-122"/>
                <a:ea typeface="微软雅黑" panose="020B0503020204020204" pitchFamily="34" charset="-122"/>
                <a:sym typeface="+mn-ea"/>
              </a:rPr>
              <a:t>静态测试包括对软件产品的需求和设计文档、代码的评审（技术评审、文档评审等），以及对代码的静态分析等</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管理评审、流程评审不属于静态测试，而是属于质量保证（QA）；</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评审的主要形式：互为评审 (Peer review)、走查 (walk-through)、会议评审 (Inspection)</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代码的静态分析主要采用工具进行，但人工代码评审也不可或缺</a:t>
            </a:r>
            <a:endParaRPr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产品评审</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100138"/>
            <a:ext cx="7092315"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1800" dirty="0">
                <a:latin typeface="微软雅黑" panose="020B0503020204020204" pitchFamily="34" charset="-122"/>
                <a:ea typeface="微软雅黑" panose="020B0503020204020204" pitchFamily="34" charset="-122"/>
                <a:sym typeface="+mn-ea"/>
              </a:rPr>
              <a:t>评审的对象：需求文档、设计和代码</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sz="1800" dirty="0">
                <a:latin typeface="微软雅黑" panose="020B0503020204020204" pitchFamily="34" charset="-122"/>
                <a:ea typeface="微软雅黑" panose="020B0503020204020204" pitchFamily="34" charset="-122"/>
                <a:sym typeface="+mn-ea"/>
              </a:rPr>
              <a:t>IEEE 1028</a:t>
            </a:r>
            <a:r>
              <a:rPr lang="zh-CN" altLang="en-US" sz="1800" dirty="0">
                <a:latin typeface="微软雅黑" panose="020B0503020204020204" pitchFamily="34" charset="-122"/>
                <a:ea typeface="微软雅黑" panose="020B0503020204020204" pitchFamily="34" charset="-122"/>
                <a:sym typeface="+mn-ea"/>
              </a:rPr>
              <a:t>：</a:t>
            </a:r>
            <a:r>
              <a:rPr sz="1800" dirty="0">
                <a:latin typeface="微软雅黑" panose="020B0503020204020204" pitchFamily="34" charset="-122"/>
                <a:ea typeface="微软雅黑" panose="020B0503020204020204" pitchFamily="34" charset="-122"/>
                <a:sym typeface="+mn-ea"/>
              </a:rPr>
              <a:t>评审是对软件元素或者项目状态的一种评估手段，以确定其是否与期望的结果保持一致，并使其得到改进</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通过软件评审，可以更早地发现需求工程、软件设计等各个方面的问题，大大减少大量的后期返工，将质量成本从昂贵的后期返工转化为前期的缺陷发现</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endParaRPr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rPr>
              <a:t>软件质量与</a:t>
            </a:r>
            <a:r>
              <a:rPr lang="zh-CN" altLang="en-US" sz="4800" b="1" dirty="0">
                <a:solidFill>
                  <a:schemeClr val="accent2">
                    <a:lumMod val="75000"/>
                  </a:schemeClr>
                </a:solidFill>
              </a:rPr>
              <a:t>软件缺陷</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sz="2400" dirty="0">
                <a:sym typeface="+mn-ea"/>
              </a:rPr>
              <a:t>需求评审</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307783"/>
            <a:ext cx="3380105" cy="2594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1800" dirty="0">
                <a:latin typeface="微软雅黑" panose="020B0503020204020204" pitchFamily="34" charset="-122"/>
                <a:ea typeface="微软雅黑" panose="020B0503020204020204" pitchFamily="34" charset="-122"/>
                <a:sym typeface="+mn-ea"/>
              </a:rPr>
              <a:t>解决的问题</a:t>
            </a:r>
            <a:r>
              <a:rPr lang="zh-CN" sz="1800" dirty="0">
                <a:latin typeface="微软雅黑" panose="020B0503020204020204" pitchFamily="34" charset="-122"/>
                <a:ea typeface="微软雅黑" panose="020B0503020204020204" pitchFamily="34" charset="-122"/>
                <a:sym typeface="+mn-ea"/>
              </a:rPr>
              <a:t>：</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不正确的需求认识</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丢掉的需求点</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模糊的描述</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多余的或没意义的需求</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不一致的理解</a:t>
            </a:r>
            <a:endParaRPr sz="1800" dirty="0">
              <a:latin typeface="微软雅黑" panose="020B0503020204020204" pitchFamily="34" charset="-122"/>
              <a:ea typeface="微软雅黑" panose="020B0503020204020204" pitchFamily="34" charset="-122"/>
              <a:sym typeface="+mn-ea"/>
            </a:endParaRPr>
          </a:p>
        </p:txBody>
      </p:sp>
      <p:sp>
        <p:nvSpPr>
          <p:cNvPr id="4" name="根据分享大纲以及讲义开头列写的学习要点，依次开始深入讲解。"/>
          <p:cNvSpPr txBox="1"/>
          <p:nvPr>
            <p:custDataLst>
              <p:tags r:id="rId1"/>
            </p:custDataLst>
          </p:nvPr>
        </p:nvSpPr>
        <p:spPr>
          <a:xfrm>
            <a:off x="3776345" y="604520"/>
            <a:ext cx="5251450"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如何做好：需求定义是否合理、清楚，具有可测试性</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有明确的评审标准（如需求质量checklist）</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熟悉评审内容，为评审做好准备</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该参加的人都需要参加</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针对问题阐述观点，而非针对个人</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从客户角度想问题，多问几个为什么</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在会前或会后提出自己建设性的意见</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对发现的问题跟踪到底</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针对需求文档等报告问题</a:t>
            </a:r>
            <a:endParaRPr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698" name="Rectangle 2"/>
          <p:cNvSpPr>
            <a:spLocks noGrp="1" noChangeArrowheads="1"/>
          </p:cNvSpPr>
          <p:nvPr>
            <p:ph type="title"/>
          </p:nvPr>
        </p:nvSpPr>
        <p:spPr>
          <a:xfrm>
            <a:off x="589211" y="272475"/>
            <a:ext cx="5191541" cy="532517"/>
          </a:xfrm>
        </p:spPr>
        <p:txBody>
          <a:bodyPr>
            <a:normAutofit/>
          </a:bodyPr>
          <a:lstStyle/>
          <a:p>
            <a:r>
              <a:rPr lang="zh-CN" altLang="en-US" dirty="0">
                <a:latin typeface="微软雅黑" panose="020B0503020204020204" pitchFamily="34" charset="-122"/>
                <a:ea typeface="微软雅黑" panose="020B0503020204020204" pitchFamily="34" charset="-122"/>
              </a:rPr>
              <a:t>设计评审</a:t>
            </a:r>
            <a:endParaRPr lang="zh-CN" altLang="en-US" dirty="0">
              <a:latin typeface="微软雅黑" panose="020B0503020204020204" pitchFamily="34" charset="-122"/>
              <a:ea typeface="微软雅黑" panose="020B0503020204020204" pitchFamily="34" charset="-122"/>
            </a:endParaRPr>
          </a:p>
        </p:txBody>
      </p:sp>
      <p:grpSp>
        <p:nvGrpSpPr>
          <p:cNvPr id="2" name="Group 98"/>
          <p:cNvGrpSpPr/>
          <p:nvPr/>
        </p:nvGrpSpPr>
        <p:grpSpPr bwMode="auto">
          <a:xfrm>
            <a:off x="976617" y="996932"/>
            <a:ext cx="6934370" cy="3564396"/>
            <a:chOff x="885" y="1344"/>
            <a:chExt cx="3991" cy="2470"/>
          </a:xfrm>
        </p:grpSpPr>
        <p:grpSp>
          <p:nvGrpSpPr>
            <p:cNvPr id="3" name="Group 97"/>
            <p:cNvGrpSpPr/>
            <p:nvPr/>
          </p:nvGrpSpPr>
          <p:grpSpPr bwMode="auto">
            <a:xfrm>
              <a:off x="885" y="1344"/>
              <a:ext cx="3991" cy="2470"/>
              <a:chOff x="885" y="1344"/>
              <a:chExt cx="3991" cy="2470"/>
            </a:xfrm>
          </p:grpSpPr>
          <p:sp>
            <p:nvSpPr>
              <p:cNvPr id="14" name="Freeform 13"/>
              <p:cNvSpPr/>
              <p:nvPr/>
            </p:nvSpPr>
            <p:spPr bwMode="auto">
              <a:xfrm>
                <a:off x="1473" y="1754"/>
                <a:ext cx="2816" cy="1566"/>
              </a:xfrm>
              <a:custGeom>
                <a:avLst/>
                <a:gdLst/>
                <a:ahLst/>
                <a:cxnLst>
                  <a:cxn ang="0">
                    <a:pos x="7" y="1234"/>
                  </a:cxn>
                  <a:cxn ang="0">
                    <a:pos x="807" y="408"/>
                  </a:cxn>
                  <a:cxn ang="0">
                    <a:pos x="553" y="408"/>
                  </a:cxn>
                  <a:cxn ang="0">
                    <a:pos x="1421" y="0"/>
                  </a:cxn>
                  <a:cxn ang="0">
                    <a:pos x="2289" y="408"/>
                  </a:cxn>
                  <a:cxn ang="0">
                    <a:pos x="2026" y="408"/>
                  </a:cxn>
                  <a:cxn ang="0">
                    <a:pos x="2816" y="1201"/>
                  </a:cxn>
                  <a:cxn ang="0">
                    <a:pos x="2816" y="1550"/>
                  </a:cxn>
                  <a:cxn ang="0">
                    <a:pos x="0" y="1566"/>
                  </a:cxn>
                  <a:cxn ang="0">
                    <a:pos x="7" y="1234"/>
                  </a:cxn>
                </a:cxnLst>
                <a:rect l="0" t="0" r="r" b="b"/>
                <a:pathLst>
                  <a:path w="2816" h="1566">
                    <a:moveTo>
                      <a:pt x="7" y="1234"/>
                    </a:moveTo>
                    <a:cubicBezTo>
                      <a:pt x="7" y="1234"/>
                      <a:pt x="543" y="992"/>
                      <a:pt x="807" y="408"/>
                    </a:cubicBezTo>
                    <a:lnTo>
                      <a:pt x="553" y="408"/>
                    </a:lnTo>
                    <a:lnTo>
                      <a:pt x="1421" y="0"/>
                    </a:lnTo>
                    <a:lnTo>
                      <a:pt x="2289" y="408"/>
                    </a:lnTo>
                    <a:lnTo>
                      <a:pt x="2026" y="408"/>
                    </a:lnTo>
                    <a:cubicBezTo>
                      <a:pt x="2026" y="408"/>
                      <a:pt x="1997" y="705"/>
                      <a:pt x="2816" y="1201"/>
                    </a:cubicBezTo>
                    <a:lnTo>
                      <a:pt x="2816" y="1550"/>
                    </a:lnTo>
                    <a:lnTo>
                      <a:pt x="0" y="1566"/>
                    </a:lnTo>
                    <a:lnTo>
                      <a:pt x="7" y="1234"/>
                    </a:lnTo>
                  </a:path>
                </a:pathLst>
              </a:custGeom>
              <a:gradFill rotWithShape="0">
                <a:gsLst>
                  <a:gs pos="0">
                    <a:srgbClr val="909090"/>
                  </a:gs>
                  <a:gs pos="100000">
                    <a:srgbClr val="FFFFFF"/>
                  </a:gs>
                </a:gsLst>
                <a:lin ang="5400000" scaled="1"/>
              </a:gradFill>
              <a:ln w="0">
                <a:noFill/>
                <a:prstDash val="solid"/>
                <a:round/>
              </a:ln>
            </p:spPr>
            <p:txBody>
              <a:bodyPr/>
              <a:lstStyle/>
              <a:p>
                <a:endParaRPr lang="zh-CN" altLang="en-US" sz="1620"/>
              </a:p>
            </p:txBody>
          </p:sp>
          <p:grpSp>
            <p:nvGrpSpPr>
              <p:cNvPr id="4" name="Group 46"/>
              <p:cNvGrpSpPr/>
              <p:nvPr/>
            </p:nvGrpSpPr>
            <p:grpSpPr bwMode="auto">
              <a:xfrm>
                <a:off x="1523" y="1344"/>
                <a:ext cx="2717" cy="340"/>
                <a:chOff x="1746" y="1225"/>
                <a:chExt cx="2405" cy="301"/>
              </a:xfrm>
            </p:grpSpPr>
            <p:sp>
              <p:nvSpPr>
                <p:cNvPr id="46" name="AutoShape 15"/>
                <p:cNvSpPr>
                  <a:spLocks noChangeArrowheads="1"/>
                </p:cNvSpPr>
                <p:nvPr/>
              </p:nvSpPr>
              <p:spPr bwMode="auto">
                <a:xfrm>
                  <a:off x="1746" y="1226"/>
                  <a:ext cx="2404" cy="298"/>
                </a:xfrm>
                <a:prstGeom prst="roundRect">
                  <a:avLst>
                    <a:gd name="adj" fmla="val 50000"/>
                  </a:avLst>
                </a:prstGeom>
                <a:gradFill rotWithShape="1">
                  <a:gsLst>
                    <a:gs pos="0">
                      <a:srgbClr val="6D6D6D"/>
                    </a:gs>
                    <a:gs pos="50000">
                      <a:srgbClr val="DDDDDD"/>
                    </a:gs>
                    <a:gs pos="100000">
                      <a:srgbClr val="6D6D6D"/>
                    </a:gs>
                  </a:gsLst>
                  <a:lin ang="5400000" scaled="1"/>
                </a:gradFill>
                <a:ln w="28575">
                  <a:solidFill>
                    <a:schemeClr val="bg2"/>
                  </a:solidFill>
                  <a:round/>
                </a:ln>
                <a:effectLst/>
              </p:spPr>
              <p:txBody>
                <a:bodyPr wrap="none" anchor="ctr"/>
                <a:lstStyle/>
                <a:p>
                  <a:endParaRPr lang="zh-CN" altLang="en-US" sz="1620"/>
                </a:p>
              </p:txBody>
            </p:sp>
            <p:grpSp>
              <p:nvGrpSpPr>
                <p:cNvPr id="5" name="Group 31"/>
                <p:cNvGrpSpPr/>
                <p:nvPr/>
              </p:nvGrpSpPr>
              <p:grpSpPr bwMode="auto">
                <a:xfrm>
                  <a:off x="1747" y="1226"/>
                  <a:ext cx="2404" cy="298"/>
                  <a:chOff x="1746" y="1306"/>
                  <a:chExt cx="2404" cy="298"/>
                </a:xfrm>
              </p:grpSpPr>
              <p:sp>
                <p:nvSpPr>
                  <p:cNvPr id="51" name="AutoShape 18"/>
                  <p:cNvSpPr>
                    <a:spLocks noChangeArrowheads="1"/>
                  </p:cNvSpPr>
                  <p:nvPr/>
                </p:nvSpPr>
                <p:spPr bwMode="auto">
                  <a:xfrm>
                    <a:off x="1746" y="1306"/>
                    <a:ext cx="2404" cy="298"/>
                  </a:xfrm>
                  <a:prstGeom prst="roundRect">
                    <a:avLst>
                      <a:gd name="adj" fmla="val 50000"/>
                    </a:avLst>
                  </a:prstGeom>
                  <a:gradFill rotWithShape="1">
                    <a:gsLst>
                      <a:gs pos="0">
                        <a:srgbClr val="4F4F4F">
                          <a:alpha val="0"/>
                        </a:srgbClr>
                      </a:gs>
                      <a:gs pos="100000">
                        <a:srgbClr val="FFFFFF">
                          <a:alpha val="46001"/>
                        </a:srgbClr>
                      </a:gs>
                    </a:gsLst>
                    <a:lin ang="0" scaled="1"/>
                  </a:gradFill>
                  <a:ln w="9525" algn="ctr">
                    <a:noFill/>
                    <a:round/>
                  </a:ln>
                  <a:effectLst/>
                </p:spPr>
                <p:txBody>
                  <a:bodyPr wrap="none" anchor="ctr"/>
                  <a:lstStyle/>
                  <a:p>
                    <a:pPr algn="ctr"/>
                    <a:endParaRPr lang="en-GB" altLang="zh-CN" sz="1620"/>
                  </a:p>
                </p:txBody>
              </p:sp>
              <p:sp>
                <p:nvSpPr>
                  <p:cNvPr id="52" name="AutoShape 19"/>
                  <p:cNvSpPr>
                    <a:spLocks noChangeArrowheads="1"/>
                  </p:cNvSpPr>
                  <p:nvPr/>
                </p:nvSpPr>
                <p:spPr bwMode="auto">
                  <a:xfrm>
                    <a:off x="1806" y="1321"/>
                    <a:ext cx="2284" cy="109"/>
                  </a:xfrm>
                  <a:prstGeom prst="roundRect">
                    <a:avLst>
                      <a:gd name="adj" fmla="val 50000"/>
                    </a:avLst>
                  </a:prstGeom>
                  <a:gradFill rotWithShape="1">
                    <a:gsLst>
                      <a:gs pos="0">
                        <a:srgbClr val="FFFFFF">
                          <a:alpha val="82001"/>
                        </a:srgbClr>
                      </a:gs>
                      <a:gs pos="100000">
                        <a:srgbClr val="004D9A">
                          <a:alpha val="0"/>
                        </a:srgbClr>
                      </a:gs>
                    </a:gsLst>
                    <a:lin ang="5400000" scaled="1"/>
                  </a:gradFill>
                  <a:ln w="9525" algn="ctr">
                    <a:noFill/>
                    <a:round/>
                  </a:ln>
                  <a:effectLst/>
                </p:spPr>
                <p:txBody>
                  <a:bodyPr wrap="none" anchor="ctr"/>
                  <a:lstStyle/>
                  <a:p>
                    <a:endParaRPr lang="zh-CN" altLang="en-US" sz="1620"/>
                  </a:p>
                </p:txBody>
              </p:sp>
            </p:grpSp>
            <p:grpSp>
              <p:nvGrpSpPr>
                <p:cNvPr id="6" name="Group 30"/>
                <p:cNvGrpSpPr/>
                <p:nvPr/>
              </p:nvGrpSpPr>
              <p:grpSpPr bwMode="auto">
                <a:xfrm>
                  <a:off x="1747" y="1225"/>
                  <a:ext cx="2403" cy="301"/>
                  <a:chOff x="1747" y="1306"/>
                  <a:chExt cx="2403" cy="301"/>
                </a:xfrm>
              </p:grpSpPr>
              <p:sp>
                <p:nvSpPr>
                  <p:cNvPr id="49" name="Freeform 16"/>
                  <p:cNvSpPr/>
                  <p:nvPr/>
                </p:nvSpPr>
                <p:spPr bwMode="auto">
                  <a:xfrm>
                    <a:off x="1747" y="1306"/>
                    <a:ext cx="154" cy="301"/>
                  </a:xfrm>
                  <a:custGeom>
                    <a:avLst/>
                    <a:gdLst/>
                    <a:ahLst/>
                    <a:cxnLst>
                      <a:cxn ang="0">
                        <a:pos x="0" y="742"/>
                      </a:cxn>
                      <a:cxn ang="0">
                        <a:pos x="742" y="1483"/>
                      </a:cxn>
                      <a:cxn ang="0">
                        <a:pos x="742" y="0"/>
                      </a:cxn>
                      <a:cxn ang="0">
                        <a:pos x="0" y="742"/>
                      </a:cxn>
                    </a:cxnLst>
                    <a:rect l="0" t="0" r="r" b="b"/>
                    <a:pathLst>
                      <a:path w="742" h="1483">
                        <a:moveTo>
                          <a:pt x="0" y="742"/>
                        </a:moveTo>
                        <a:cubicBezTo>
                          <a:pt x="0" y="1151"/>
                          <a:pt x="332" y="1483"/>
                          <a:pt x="742" y="1483"/>
                        </a:cubicBezTo>
                        <a:cubicBezTo>
                          <a:pt x="742" y="0"/>
                          <a:pt x="742" y="0"/>
                          <a:pt x="742" y="0"/>
                        </a:cubicBezTo>
                        <a:cubicBezTo>
                          <a:pt x="332" y="0"/>
                          <a:pt x="0" y="332"/>
                          <a:pt x="0" y="742"/>
                        </a:cubicBezTo>
                        <a:close/>
                      </a:path>
                    </a:pathLst>
                  </a:custGeom>
                  <a:gradFill rotWithShape="1">
                    <a:gsLst>
                      <a:gs pos="0">
                        <a:srgbClr val="8B8B8B"/>
                      </a:gs>
                      <a:gs pos="100000">
                        <a:srgbClr val="E7E7E7">
                          <a:alpha val="0"/>
                        </a:srgbClr>
                      </a:gs>
                    </a:gsLst>
                    <a:lin ang="0" scaled="1"/>
                  </a:gradFill>
                  <a:ln w="9525" cap="flat" cmpd="sng">
                    <a:noFill/>
                    <a:prstDash val="solid"/>
                    <a:round/>
                  </a:ln>
                  <a:effectLst/>
                </p:spPr>
                <p:txBody>
                  <a:bodyPr wrap="none" anchor="ctr"/>
                  <a:lstStyle/>
                  <a:p>
                    <a:endParaRPr lang="zh-CN" altLang="en-US" sz="1620"/>
                  </a:p>
                </p:txBody>
              </p:sp>
              <p:sp>
                <p:nvSpPr>
                  <p:cNvPr id="50" name="Freeform 17"/>
                  <p:cNvSpPr/>
                  <p:nvPr/>
                </p:nvSpPr>
                <p:spPr bwMode="auto">
                  <a:xfrm flipH="1">
                    <a:off x="3998" y="1306"/>
                    <a:ext cx="152" cy="301"/>
                  </a:xfrm>
                  <a:custGeom>
                    <a:avLst/>
                    <a:gdLst/>
                    <a:ahLst/>
                    <a:cxnLst>
                      <a:cxn ang="0">
                        <a:pos x="0" y="742"/>
                      </a:cxn>
                      <a:cxn ang="0">
                        <a:pos x="742" y="1483"/>
                      </a:cxn>
                      <a:cxn ang="0">
                        <a:pos x="742" y="0"/>
                      </a:cxn>
                      <a:cxn ang="0">
                        <a:pos x="0" y="742"/>
                      </a:cxn>
                    </a:cxnLst>
                    <a:rect l="0" t="0" r="r" b="b"/>
                    <a:pathLst>
                      <a:path w="742" h="1483">
                        <a:moveTo>
                          <a:pt x="0" y="742"/>
                        </a:moveTo>
                        <a:cubicBezTo>
                          <a:pt x="0" y="1151"/>
                          <a:pt x="332" y="1483"/>
                          <a:pt x="742" y="1483"/>
                        </a:cubicBezTo>
                        <a:cubicBezTo>
                          <a:pt x="742" y="0"/>
                          <a:pt x="742" y="0"/>
                          <a:pt x="742" y="0"/>
                        </a:cubicBezTo>
                        <a:cubicBezTo>
                          <a:pt x="332" y="0"/>
                          <a:pt x="0" y="332"/>
                          <a:pt x="0" y="742"/>
                        </a:cubicBezTo>
                        <a:close/>
                      </a:path>
                    </a:pathLst>
                  </a:custGeom>
                  <a:gradFill rotWithShape="1">
                    <a:gsLst>
                      <a:gs pos="0">
                        <a:srgbClr val="8B8B8B"/>
                      </a:gs>
                      <a:gs pos="100000">
                        <a:srgbClr val="E7E7E7">
                          <a:alpha val="0"/>
                        </a:srgbClr>
                      </a:gs>
                    </a:gsLst>
                    <a:lin ang="0" scaled="1"/>
                  </a:gradFill>
                  <a:ln w="9525" cap="flat" cmpd="sng">
                    <a:noFill/>
                    <a:prstDash val="solid"/>
                    <a:round/>
                  </a:ln>
                  <a:effectLst/>
                </p:spPr>
                <p:txBody>
                  <a:bodyPr wrap="none" anchor="ctr"/>
                  <a:lstStyle/>
                  <a:p>
                    <a:endParaRPr lang="zh-CN" altLang="en-US" sz="1620"/>
                  </a:p>
                </p:txBody>
              </p:sp>
            </p:grpSp>
          </p:grpSp>
          <p:grpSp>
            <p:nvGrpSpPr>
              <p:cNvPr id="7" name="Group 96"/>
              <p:cNvGrpSpPr/>
              <p:nvPr/>
            </p:nvGrpSpPr>
            <p:grpSpPr bwMode="auto">
              <a:xfrm>
                <a:off x="885" y="2790"/>
                <a:ext cx="3991" cy="1024"/>
                <a:chOff x="885" y="2790"/>
                <a:chExt cx="3991" cy="1024"/>
              </a:xfrm>
            </p:grpSpPr>
            <p:grpSp>
              <p:nvGrpSpPr>
                <p:cNvPr id="15" name="Group 73"/>
                <p:cNvGrpSpPr/>
                <p:nvPr/>
              </p:nvGrpSpPr>
              <p:grpSpPr bwMode="auto">
                <a:xfrm>
                  <a:off x="885" y="2790"/>
                  <a:ext cx="3991" cy="820"/>
                  <a:chOff x="884" y="2976"/>
                  <a:chExt cx="3991" cy="820"/>
                </a:xfrm>
              </p:grpSpPr>
              <p:sp>
                <p:nvSpPr>
                  <p:cNvPr id="42" name="Oval 58"/>
                  <p:cNvSpPr>
                    <a:spLocks noChangeArrowheads="1"/>
                  </p:cNvSpPr>
                  <p:nvPr/>
                </p:nvSpPr>
                <p:spPr bwMode="auto">
                  <a:xfrm>
                    <a:off x="884" y="2976"/>
                    <a:ext cx="820" cy="820"/>
                  </a:xfrm>
                  <a:prstGeom prst="ellipse">
                    <a:avLst/>
                  </a:prstGeom>
                  <a:solidFill>
                    <a:srgbClr val="626262"/>
                  </a:solidFill>
                  <a:ln w="38100">
                    <a:noFill/>
                    <a:round/>
                  </a:ln>
                  <a:effectLst/>
                </p:spPr>
                <p:txBody>
                  <a:bodyPr wrap="none" anchor="ctr"/>
                  <a:lstStyle/>
                  <a:p>
                    <a:endParaRPr lang="zh-CN" altLang="en-US" sz="1620"/>
                  </a:p>
                </p:txBody>
              </p:sp>
              <p:sp>
                <p:nvSpPr>
                  <p:cNvPr id="43" name="Oval 62"/>
                  <p:cNvSpPr>
                    <a:spLocks noChangeArrowheads="1"/>
                  </p:cNvSpPr>
                  <p:nvPr/>
                </p:nvSpPr>
                <p:spPr bwMode="auto">
                  <a:xfrm>
                    <a:off x="4055" y="2976"/>
                    <a:ext cx="820" cy="820"/>
                  </a:xfrm>
                  <a:prstGeom prst="ellipse">
                    <a:avLst/>
                  </a:prstGeom>
                  <a:solidFill>
                    <a:srgbClr val="626262"/>
                  </a:solidFill>
                  <a:ln w="38100">
                    <a:noFill/>
                    <a:round/>
                  </a:ln>
                  <a:effectLst/>
                </p:spPr>
                <p:txBody>
                  <a:bodyPr wrap="none" anchor="ctr"/>
                  <a:lstStyle/>
                  <a:p>
                    <a:endParaRPr lang="zh-CN" altLang="en-US" sz="1620"/>
                  </a:p>
                </p:txBody>
              </p:sp>
              <p:sp>
                <p:nvSpPr>
                  <p:cNvPr id="44" name="Oval 66"/>
                  <p:cNvSpPr>
                    <a:spLocks noChangeArrowheads="1"/>
                  </p:cNvSpPr>
                  <p:nvPr/>
                </p:nvSpPr>
                <p:spPr bwMode="auto">
                  <a:xfrm>
                    <a:off x="1941" y="2976"/>
                    <a:ext cx="820" cy="820"/>
                  </a:xfrm>
                  <a:prstGeom prst="ellipse">
                    <a:avLst/>
                  </a:prstGeom>
                  <a:solidFill>
                    <a:srgbClr val="626262"/>
                  </a:solidFill>
                  <a:ln w="38100">
                    <a:noFill/>
                    <a:round/>
                  </a:ln>
                  <a:effectLst/>
                </p:spPr>
                <p:txBody>
                  <a:bodyPr wrap="none" anchor="ctr"/>
                  <a:lstStyle/>
                  <a:p>
                    <a:endParaRPr lang="zh-CN" altLang="en-US" sz="1620"/>
                  </a:p>
                </p:txBody>
              </p:sp>
              <p:sp>
                <p:nvSpPr>
                  <p:cNvPr id="45" name="Oval 70"/>
                  <p:cNvSpPr>
                    <a:spLocks noChangeArrowheads="1"/>
                  </p:cNvSpPr>
                  <p:nvPr/>
                </p:nvSpPr>
                <p:spPr bwMode="auto">
                  <a:xfrm>
                    <a:off x="2998" y="2976"/>
                    <a:ext cx="820" cy="820"/>
                  </a:xfrm>
                  <a:prstGeom prst="ellipse">
                    <a:avLst/>
                  </a:prstGeom>
                  <a:solidFill>
                    <a:srgbClr val="626262"/>
                  </a:solidFill>
                  <a:ln w="38100">
                    <a:noFill/>
                    <a:round/>
                  </a:ln>
                  <a:effectLst/>
                </p:spPr>
                <p:txBody>
                  <a:bodyPr wrap="none" anchor="ctr"/>
                  <a:lstStyle/>
                  <a:p>
                    <a:endParaRPr lang="zh-CN" altLang="en-US" sz="1620"/>
                  </a:p>
                </p:txBody>
              </p:sp>
            </p:grpSp>
            <p:grpSp>
              <p:nvGrpSpPr>
                <p:cNvPr id="16" name="Group 92"/>
                <p:cNvGrpSpPr/>
                <p:nvPr/>
              </p:nvGrpSpPr>
              <p:grpSpPr bwMode="auto">
                <a:xfrm>
                  <a:off x="885" y="2879"/>
                  <a:ext cx="820" cy="935"/>
                  <a:chOff x="885" y="2879"/>
                  <a:chExt cx="820" cy="935"/>
                </a:xfrm>
              </p:grpSpPr>
              <p:sp>
                <p:nvSpPr>
                  <p:cNvPr id="37" name="Freeform 86"/>
                  <p:cNvSpPr/>
                  <p:nvPr/>
                </p:nvSpPr>
                <p:spPr bwMode="auto">
                  <a:xfrm flipH="1">
                    <a:off x="891"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CECECE"/>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17" name="Group 51"/>
                  <p:cNvGrpSpPr/>
                  <p:nvPr/>
                </p:nvGrpSpPr>
                <p:grpSpPr bwMode="auto">
                  <a:xfrm>
                    <a:off x="885" y="2879"/>
                    <a:ext cx="820" cy="820"/>
                    <a:chOff x="884" y="2975"/>
                    <a:chExt cx="820" cy="820"/>
                  </a:xfrm>
                </p:grpSpPr>
                <p:sp>
                  <p:nvSpPr>
                    <p:cNvPr id="39" name="Oval 24"/>
                    <p:cNvSpPr>
                      <a:spLocks noChangeArrowheads="1"/>
                    </p:cNvSpPr>
                    <p:nvPr/>
                  </p:nvSpPr>
                  <p:spPr bwMode="auto">
                    <a:xfrm>
                      <a:off x="884" y="2975"/>
                      <a:ext cx="820" cy="820"/>
                    </a:xfrm>
                    <a:prstGeom prst="ellipse">
                      <a:avLst/>
                    </a:prstGeom>
                    <a:gradFill rotWithShape="0">
                      <a:gsLst>
                        <a:gs pos="0">
                          <a:srgbClr val="FFFFFF"/>
                        </a:gs>
                        <a:gs pos="100000">
                          <a:srgbClr val="A4A4A4"/>
                        </a:gs>
                      </a:gsLst>
                      <a:path path="shape">
                        <a:fillToRect l="50000" t="50000" r="50000" b="50000"/>
                      </a:path>
                    </a:gradFill>
                    <a:ln w="38100">
                      <a:solidFill>
                        <a:schemeClr val="bg2"/>
                      </a:solidFill>
                      <a:round/>
                    </a:ln>
                    <a:effectLst/>
                  </p:spPr>
                  <p:txBody>
                    <a:bodyPr wrap="none" anchor="ctr"/>
                    <a:lstStyle/>
                    <a:p>
                      <a:endParaRPr lang="zh-CN" altLang="en-US" sz="1620"/>
                    </a:p>
                  </p:txBody>
                </p:sp>
                <p:sp>
                  <p:nvSpPr>
                    <p:cNvPr id="40" name="Oval 25"/>
                    <p:cNvSpPr>
                      <a:spLocks noChangeArrowheads="1"/>
                    </p:cNvSpPr>
                    <p:nvPr/>
                  </p:nvSpPr>
                  <p:spPr bwMode="auto">
                    <a:xfrm>
                      <a:off x="911" y="3079"/>
                      <a:ext cx="311" cy="461"/>
                    </a:xfrm>
                    <a:prstGeom prst="ellipse">
                      <a:avLst/>
                    </a:prstGeom>
                    <a:gradFill rotWithShape="0">
                      <a:gsLst>
                        <a:gs pos="0">
                          <a:srgbClr val="FFFFFF">
                            <a:alpha val="63000"/>
                          </a:srgbClr>
                        </a:gs>
                        <a:gs pos="100000">
                          <a:srgbClr val="E0E0E0">
                            <a:alpha val="0"/>
                          </a:srgbClr>
                        </a:gs>
                      </a:gsLst>
                      <a:lin ang="0" scaled="1"/>
                    </a:gradFill>
                    <a:ln w="9525">
                      <a:noFill/>
                      <a:round/>
                    </a:ln>
                    <a:effectLst/>
                  </p:spPr>
                  <p:txBody>
                    <a:bodyPr wrap="none" anchor="ctr"/>
                    <a:lstStyle/>
                    <a:p>
                      <a:endParaRPr lang="zh-CN" altLang="en-US" sz="1620"/>
                    </a:p>
                  </p:txBody>
                </p:sp>
                <p:sp>
                  <p:nvSpPr>
                    <p:cNvPr id="41" name="Oval 26"/>
                    <p:cNvSpPr>
                      <a:spLocks noChangeArrowheads="1"/>
                    </p:cNvSpPr>
                    <p:nvPr/>
                  </p:nvSpPr>
                  <p:spPr bwMode="auto">
                    <a:xfrm>
                      <a:off x="1453" y="3106"/>
                      <a:ext cx="226" cy="461"/>
                    </a:xfrm>
                    <a:prstGeom prst="ellipse">
                      <a:avLst/>
                    </a:prstGeom>
                    <a:gradFill rotWithShape="0">
                      <a:gsLst>
                        <a:gs pos="0">
                          <a:srgbClr val="E0E0E0">
                            <a:alpha val="0"/>
                          </a:srgbClr>
                        </a:gs>
                        <a:gs pos="100000">
                          <a:srgbClr val="FFFFFF">
                            <a:alpha val="57001"/>
                          </a:srgbClr>
                        </a:gs>
                      </a:gsLst>
                      <a:lin ang="0" scaled="1"/>
                    </a:gradFill>
                    <a:ln w="9525">
                      <a:noFill/>
                      <a:round/>
                    </a:ln>
                    <a:effectLst/>
                  </p:spPr>
                  <p:txBody>
                    <a:bodyPr wrap="none" anchor="ctr"/>
                    <a:lstStyle/>
                    <a:p>
                      <a:endParaRPr lang="zh-CN" altLang="en-US" sz="1620"/>
                    </a:p>
                  </p:txBody>
                </p:sp>
              </p:grpSp>
            </p:grpSp>
            <p:grpSp>
              <p:nvGrpSpPr>
                <p:cNvPr id="18" name="Group 95"/>
                <p:cNvGrpSpPr/>
                <p:nvPr/>
              </p:nvGrpSpPr>
              <p:grpSpPr bwMode="auto">
                <a:xfrm>
                  <a:off x="4056" y="2823"/>
                  <a:ext cx="820" cy="991"/>
                  <a:chOff x="4056" y="2823"/>
                  <a:chExt cx="820" cy="991"/>
                </a:xfrm>
              </p:grpSpPr>
              <p:sp>
                <p:nvSpPr>
                  <p:cNvPr id="32" name="Freeform 82"/>
                  <p:cNvSpPr/>
                  <p:nvPr/>
                </p:nvSpPr>
                <p:spPr bwMode="auto">
                  <a:xfrm flipH="1">
                    <a:off x="4063"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CECECE"/>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19" name="Group 54"/>
                  <p:cNvGrpSpPr/>
                  <p:nvPr/>
                </p:nvGrpSpPr>
                <p:grpSpPr bwMode="auto">
                  <a:xfrm>
                    <a:off x="4056" y="2823"/>
                    <a:ext cx="820" cy="820"/>
                    <a:chOff x="4055" y="2919"/>
                    <a:chExt cx="820" cy="820"/>
                  </a:xfrm>
                </p:grpSpPr>
                <p:sp>
                  <p:nvSpPr>
                    <p:cNvPr id="34" name="Oval 34"/>
                    <p:cNvSpPr>
                      <a:spLocks noChangeArrowheads="1"/>
                    </p:cNvSpPr>
                    <p:nvPr/>
                  </p:nvSpPr>
                  <p:spPr bwMode="auto">
                    <a:xfrm>
                      <a:off x="4055" y="2919"/>
                      <a:ext cx="820" cy="820"/>
                    </a:xfrm>
                    <a:prstGeom prst="ellipse">
                      <a:avLst/>
                    </a:prstGeom>
                    <a:gradFill rotWithShape="0">
                      <a:gsLst>
                        <a:gs pos="0">
                          <a:srgbClr val="FFFFFF"/>
                        </a:gs>
                        <a:gs pos="100000">
                          <a:srgbClr val="A4A4A4"/>
                        </a:gs>
                      </a:gsLst>
                      <a:path path="shape">
                        <a:fillToRect l="50000" t="50000" r="50000" b="50000"/>
                      </a:path>
                    </a:gradFill>
                    <a:ln w="38100">
                      <a:solidFill>
                        <a:schemeClr val="bg2"/>
                      </a:solidFill>
                      <a:round/>
                    </a:ln>
                    <a:effectLst/>
                  </p:spPr>
                  <p:txBody>
                    <a:bodyPr wrap="none" anchor="ctr"/>
                    <a:lstStyle/>
                    <a:p>
                      <a:endParaRPr lang="zh-CN" altLang="en-US" sz="1620"/>
                    </a:p>
                  </p:txBody>
                </p:sp>
                <p:sp>
                  <p:nvSpPr>
                    <p:cNvPr id="35" name="Oval 35"/>
                    <p:cNvSpPr>
                      <a:spLocks noChangeArrowheads="1"/>
                    </p:cNvSpPr>
                    <p:nvPr/>
                  </p:nvSpPr>
                  <p:spPr bwMode="auto">
                    <a:xfrm>
                      <a:off x="4082" y="3079"/>
                      <a:ext cx="311" cy="461"/>
                    </a:xfrm>
                    <a:prstGeom prst="ellipse">
                      <a:avLst/>
                    </a:prstGeom>
                    <a:gradFill rotWithShape="0">
                      <a:gsLst>
                        <a:gs pos="0">
                          <a:srgbClr val="FFFFFF">
                            <a:alpha val="63000"/>
                          </a:srgbClr>
                        </a:gs>
                        <a:gs pos="100000">
                          <a:srgbClr val="E0E0E0">
                            <a:alpha val="0"/>
                          </a:srgbClr>
                        </a:gs>
                      </a:gsLst>
                      <a:lin ang="0" scaled="1"/>
                    </a:gradFill>
                    <a:ln w="9525">
                      <a:noFill/>
                      <a:round/>
                    </a:ln>
                    <a:effectLst/>
                  </p:spPr>
                  <p:txBody>
                    <a:bodyPr wrap="none" anchor="ctr"/>
                    <a:lstStyle/>
                    <a:p>
                      <a:endParaRPr lang="zh-CN" altLang="en-US" sz="1620"/>
                    </a:p>
                  </p:txBody>
                </p:sp>
                <p:sp>
                  <p:nvSpPr>
                    <p:cNvPr id="36" name="Oval 36"/>
                    <p:cNvSpPr>
                      <a:spLocks noChangeArrowheads="1"/>
                    </p:cNvSpPr>
                    <p:nvPr/>
                  </p:nvSpPr>
                  <p:spPr bwMode="auto">
                    <a:xfrm>
                      <a:off x="4624" y="3106"/>
                      <a:ext cx="226" cy="461"/>
                    </a:xfrm>
                    <a:prstGeom prst="ellipse">
                      <a:avLst/>
                    </a:prstGeom>
                    <a:gradFill rotWithShape="0">
                      <a:gsLst>
                        <a:gs pos="0">
                          <a:srgbClr val="E0E0E0">
                            <a:alpha val="0"/>
                          </a:srgbClr>
                        </a:gs>
                        <a:gs pos="100000">
                          <a:srgbClr val="FFFFFF">
                            <a:alpha val="57001"/>
                          </a:srgbClr>
                        </a:gs>
                      </a:gsLst>
                      <a:lin ang="0" scaled="1"/>
                    </a:gradFill>
                    <a:ln w="9525">
                      <a:noFill/>
                      <a:round/>
                    </a:ln>
                    <a:effectLst/>
                  </p:spPr>
                  <p:txBody>
                    <a:bodyPr wrap="none" anchor="ctr"/>
                    <a:lstStyle/>
                    <a:p>
                      <a:endParaRPr lang="zh-CN" altLang="en-US" sz="1620"/>
                    </a:p>
                  </p:txBody>
                </p:sp>
              </p:grpSp>
            </p:grpSp>
            <p:grpSp>
              <p:nvGrpSpPr>
                <p:cNvPr id="20" name="Group 93"/>
                <p:cNvGrpSpPr/>
                <p:nvPr/>
              </p:nvGrpSpPr>
              <p:grpSpPr bwMode="auto">
                <a:xfrm>
                  <a:off x="1942" y="2823"/>
                  <a:ext cx="820" cy="991"/>
                  <a:chOff x="1942" y="2823"/>
                  <a:chExt cx="820" cy="991"/>
                </a:xfrm>
              </p:grpSpPr>
              <p:sp>
                <p:nvSpPr>
                  <p:cNvPr id="27" name="Freeform 85"/>
                  <p:cNvSpPr/>
                  <p:nvPr/>
                </p:nvSpPr>
                <p:spPr bwMode="auto">
                  <a:xfrm flipH="1">
                    <a:off x="1948"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9FCEFF"/>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21" name="Group 56"/>
                  <p:cNvGrpSpPr/>
                  <p:nvPr/>
                </p:nvGrpSpPr>
                <p:grpSpPr bwMode="auto">
                  <a:xfrm>
                    <a:off x="1942" y="2823"/>
                    <a:ext cx="820" cy="820"/>
                    <a:chOff x="1941" y="2919"/>
                    <a:chExt cx="820" cy="820"/>
                  </a:xfrm>
                </p:grpSpPr>
                <p:sp>
                  <p:nvSpPr>
                    <p:cNvPr id="29" name="Oval 38"/>
                    <p:cNvSpPr>
                      <a:spLocks noChangeArrowheads="1"/>
                    </p:cNvSpPr>
                    <p:nvPr/>
                  </p:nvSpPr>
                  <p:spPr bwMode="auto">
                    <a:xfrm>
                      <a:off x="1941" y="2919"/>
                      <a:ext cx="820" cy="820"/>
                    </a:xfrm>
                    <a:prstGeom prst="ellipse">
                      <a:avLst/>
                    </a:prstGeom>
                    <a:gradFill rotWithShape="0">
                      <a:gsLst>
                        <a:gs pos="0">
                          <a:srgbClr val="61B0FF"/>
                        </a:gs>
                        <a:gs pos="100000">
                          <a:srgbClr val="0072D7"/>
                        </a:gs>
                      </a:gsLst>
                      <a:path path="shape">
                        <a:fillToRect l="50000" t="50000" r="50000" b="50000"/>
                      </a:path>
                    </a:gradFill>
                    <a:ln w="38100">
                      <a:solidFill>
                        <a:schemeClr val="bg1"/>
                      </a:solidFill>
                      <a:round/>
                    </a:ln>
                    <a:effectLst/>
                  </p:spPr>
                  <p:txBody>
                    <a:bodyPr wrap="none" anchor="ctr"/>
                    <a:lstStyle/>
                    <a:p>
                      <a:endParaRPr lang="zh-CN" altLang="en-US" sz="1620"/>
                    </a:p>
                  </p:txBody>
                </p:sp>
                <p:sp>
                  <p:nvSpPr>
                    <p:cNvPr id="30" name="Oval 39"/>
                    <p:cNvSpPr>
                      <a:spLocks noChangeArrowheads="1"/>
                    </p:cNvSpPr>
                    <p:nvPr/>
                  </p:nvSpPr>
                  <p:spPr bwMode="auto">
                    <a:xfrm>
                      <a:off x="1968" y="3079"/>
                      <a:ext cx="311" cy="461"/>
                    </a:xfrm>
                    <a:prstGeom prst="ellipse">
                      <a:avLst/>
                    </a:prstGeom>
                    <a:gradFill rotWithShape="0">
                      <a:gsLst>
                        <a:gs pos="0">
                          <a:schemeClr val="bg1">
                            <a:alpha val="67000"/>
                          </a:schemeClr>
                        </a:gs>
                        <a:gs pos="100000">
                          <a:schemeClr val="bg1">
                            <a:alpha val="0"/>
                          </a:schemeClr>
                        </a:gs>
                      </a:gsLst>
                      <a:lin ang="0" scaled="1"/>
                    </a:gradFill>
                    <a:ln w="9525">
                      <a:noFill/>
                      <a:round/>
                    </a:ln>
                    <a:effectLst/>
                  </p:spPr>
                  <p:txBody>
                    <a:bodyPr wrap="none" anchor="ctr"/>
                    <a:lstStyle/>
                    <a:p>
                      <a:endParaRPr lang="zh-CN" altLang="en-US" sz="1620"/>
                    </a:p>
                  </p:txBody>
                </p:sp>
                <p:sp>
                  <p:nvSpPr>
                    <p:cNvPr id="31" name="Oval 40"/>
                    <p:cNvSpPr>
                      <a:spLocks noChangeArrowheads="1"/>
                    </p:cNvSpPr>
                    <p:nvPr/>
                  </p:nvSpPr>
                  <p:spPr bwMode="auto">
                    <a:xfrm>
                      <a:off x="2510" y="3106"/>
                      <a:ext cx="226" cy="461"/>
                    </a:xfrm>
                    <a:prstGeom prst="ellipse">
                      <a:avLst/>
                    </a:prstGeom>
                    <a:gradFill rotWithShape="0">
                      <a:gsLst>
                        <a:gs pos="0">
                          <a:schemeClr val="bg1">
                            <a:alpha val="0"/>
                          </a:schemeClr>
                        </a:gs>
                        <a:gs pos="100000">
                          <a:schemeClr val="bg1">
                            <a:alpha val="81000"/>
                          </a:schemeClr>
                        </a:gs>
                      </a:gsLst>
                      <a:lin ang="0" scaled="1"/>
                    </a:gradFill>
                    <a:ln w="9525">
                      <a:noFill/>
                      <a:round/>
                    </a:ln>
                    <a:effectLst/>
                  </p:spPr>
                  <p:txBody>
                    <a:bodyPr wrap="none" anchor="ctr"/>
                    <a:lstStyle/>
                    <a:p>
                      <a:endParaRPr lang="zh-CN" altLang="en-US" sz="1620"/>
                    </a:p>
                  </p:txBody>
                </p:sp>
              </p:grpSp>
            </p:grpSp>
            <p:grpSp>
              <p:nvGrpSpPr>
                <p:cNvPr id="23" name="Group 94"/>
                <p:cNvGrpSpPr/>
                <p:nvPr/>
              </p:nvGrpSpPr>
              <p:grpSpPr bwMode="auto">
                <a:xfrm>
                  <a:off x="2995" y="2823"/>
                  <a:ext cx="820" cy="991"/>
                  <a:chOff x="2995" y="2823"/>
                  <a:chExt cx="820" cy="991"/>
                </a:xfrm>
              </p:grpSpPr>
              <p:sp>
                <p:nvSpPr>
                  <p:cNvPr id="22" name="Freeform 84"/>
                  <p:cNvSpPr/>
                  <p:nvPr/>
                </p:nvSpPr>
                <p:spPr bwMode="auto">
                  <a:xfrm flipH="1">
                    <a:off x="3001" y="3591"/>
                    <a:ext cx="807" cy="223"/>
                  </a:xfrm>
                  <a:custGeom>
                    <a:avLst/>
                    <a:gdLst/>
                    <a:ahLst/>
                    <a:cxnLst>
                      <a:cxn ang="0">
                        <a:pos x="0" y="30"/>
                      </a:cxn>
                      <a:cxn ang="0">
                        <a:pos x="41" y="0"/>
                      </a:cxn>
                      <a:cxn ang="0">
                        <a:pos x="81" y="30"/>
                      </a:cxn>
                      <a:cxn ang="0">
                        <a:pos x="0" y="30"/>
                      </a:cxn>
                    </a:cxnLst>
                    <a:rect l="0" t="0" r="r" b="b"/>
                    <a:pathLst>
                      <a:path w="81" h="30">
                        <a:moveTo>
                          <a:pt x="0" y="30"/>
                        </a:moveTo>
                        <a:cubicBezTo>
                          <a:pt x="6" y="13"/>
                          <a:pt x="22" y="0"/>
                          <a:pt x="41" y="0"/>
                        </a:cubicBezTo>
                        <a:cubicBezTo>
                          <a:pt x="60" y="0"/>
                          <a:pt x="76" y="13"/>
                          <a:pt x="81" y="30"/>
                        </a:cubicBezTo>
                        <a:lnTo>
                          <a:pt x="0" y="30"/>
                        </a:lnTo>
                      </a:path>
                    </a:pathLst>
                  </a:custGeom>
                  <a:gradFill rotWithShape="0">
                    <a:gsLst>
                      <a:gs pos="0">
                        <a:srgbClr val="CECECE"/>
                      </a:gs>
                      <a:gs pos="100000">
                        <a:srgbClr val="FFFFFF">
                          <a:alpha val="0"/>
                        </a:srgbClr>
                      </a:gs>
                    </a:gsLst>
                    <a:lin ang="5400000" scaled="1"/>
                  </a:gradFill>
                  <a:ln w="0" cap="flat" cmpd="sng">
                    <a:noFill/>
                    <a:prstDash val="solid"/>
                    <a:round/>
                    <a:headEnd type="none" w="med" len="med"/>
                    <a:tailEnd type="none" w="med" len="med"/>
                  </a:ln>
                  <a:effectLst/>
                </p:spPr>
                <p:txBody>
                  <a:bodyPr/>
                  <a:lstStyle/>
                  <a:p>
                    <a:endParaRPr lang="zh-CN" altLang="en-US" sz="1620"/>
                  </a:p>
                </p:txBody>
              </p:sp>
              <p:grpSp>
                <p:nvGrpSpPr>
                  <p:cNvPr id="28" name="Group 53"/>
                  <p:cNvGrpSpPr/>
                  <p:nvPr/>
                </p:nvGrpSpPr>
                <p:grpSpPr bwMode="auto">
                  <a:xfrm>
                    <a:off x="2995" y="2823"/>
                    <a:ext cx="820" cy="820"/>
                    <a:chOff x="2998" y="2919"/>
                    <a:chExt cx="820" cy="820"/>
                  </a:xfrm>
                </p:grpSpPr>
                <p:sp>
                  <p:nvSpPr>
                    <p:cNvPr id="24" name="Oval 42"/>
                    <p:cNvSpPr>
                      <a:spLocks noChangeArrowheads="1"/>
                    </p:cNvSpPr>
                    <p:nvPr/>
                  </p:nvSpPr>
                  <p:spPr bwMode="auto">
                    <a:xfrm>
                      <a:off x="2998" y="2919"/>
                      <a:ext cx="820" cy="820"/>
                    </a:xfrm>
                    <a:prstGeom prst="ellipse">
                      <a:avLst/>
                    </a:prstGeom>
                    <a:gradFill rotWithShape="0">
                      <a:gsLst>
                        <a:gs pos="0">
                          <a:srgbClr val="FFFFFF"/>
                        </a:gs>
                        <a:gs pos="100000">
                          <a:srgbClr val="A4A4A4"/>
                        </a:gs>
                      </a:gsLst>
                      <a:path path="shape">
                        <a:fillToRect l="50000" t="50000" r="50000" b="50000"/>
                      </a:path>
                    </a:gradFill>
                    <a:ln w="38100">
                      <a:solidFill>
                        <a:schemeClr val="bg2"/>
                      </a:solidFill>
                      <a:round/>
                    </a:ln>
                    <a:effectLst/>
                  </p:spPr>
                  <p:txBody>
                    <a:bodyPr wrap="none" anchor="ctr"/>
                    <a:lstStyle/>
                    <a:p>
                      <a:endParaRPr lang="zh-CN" altLang="en-US" sz="1620"/>
                    </a:p>
                  </p:txBody>
                </p:sp>
                <p:sp>
                  <p:nvSpPr>
                    <p:cNvPr id="25" name="Oval 43"/>
                    <p:cNvSpPr>
                      <a:spLocks noChangeArrowheads="1"/>
                    </p:cNvSpPr>
                    <p:nvPr/>
                  </p:nvSpPr>
                  <p:spPr bwMode="auto">
                    <a:xfrm>
                      <a:off x="3025" y="3079"/>
                      <a:ext cx="311" cy="461"/>
                    </a:xfrm>
                    <a:prstGeom prst="ellipse">
                      <a:avLst/>
                    </a:prstGeom>
                    <a:gradFill rotWithShape="0">
                      <a:gsLst>
                        <a:gs pos="0">
                          <a:srgbClr val="FFFFFF">
                            <a:alpha val="63000"/>
                          </a:srgbClr>
                        </a:gs>
                        <a:gs pos="100000">
                          <a:srgbClr val="E0E0E0">
                            <a:alpha val="0"/>
                          </a:srgbClr>
                        </a:gs>
                      </a:gsLst>
                      <a:lin ang="0" scaled="1"/>
                    </a:gradFill>
                    <a:ln w="9525">
                      <a:noFill/>
                      <a:round/>
                    </a:ln>
                    <a:effectLst/>
                  </p:spPr>
                  <p:txBody>
                    <a:bodyPr wrap="none" anchor="ctr"/>
                    <a:lstStyle/>
                    <a:p>
                      <a:endParaRPr lang="zh-CN" altLang="en-US" sz="1620"/>
                    </a:p>
                  </p:txBody>
                </p:sp>
                <p:sp>
                  <p:nvSpPr>
                    <p:cNvPr id="26" name="Oval 44"/>
                    <p:cNvSpPr>
                      <a:spLocks noChangeArrowheads="1"/>
                    </p:cNvSpPr>
                    <p:nvPr/>
                  </p:nvSpPr>
                  <p:spPr bwMode="auto">
                    <a:xfrm>
                      <a:off x="3567" y="3106"/>
                      <a:ext cx="226" cy="461"/>
                    </a:xfrm>
                    <a:prstGeom prst="ellipse">
                      <a:avLst/>
                    </a:prstGeom>
                    <a:gradFill rotWithShape="0">
                      <a:gsLst>
                        <a:gs pos="0">
                          <a:srgbClr val="E0E0E0">
                            <a:alpha val="0"/>
                          </a:srgbClr>
                        </a:gs>
                        <a:gs pos="100000">
                          <a:srgbClr val="FFFFFF">
                            <a:alpha val="57001"/>
                          </a:srgbClr>
                        </a:gs>
                      </a:gsLst>
                      <a:lin ang="0" scaled="1"/>
                    </a:gradFill>
                    <a:ln w="9525">
                      <a:noFill/>
                      <a:round/>
                    </a:ln>
                    <a:effectLst/>
                  </p:spPr>
                  <p:txBody>
                    <a:bodyPr wrap="none" anchor="ctr"/>
                    <a:lstStyle/>
                    <a:p>
                      <a:endParaRPr lang="zh-CN" altLang="en-US" sz="1620"/>
                    </a:p>
                  </p:txBody>
                </p:sp>
              </p:grpSp>
            </p:grpSp>
          </p:grpSp>
        </p:grpSp>
        <p:sp>
          <p:nvSpPr>
            <p:cNvPr id="8" name="Text Box 36"/>
            <p:cNvSpPr txBox="1">
              <a:spLocks noChangeArrowheads="1"/>
            </p:cNvSpPr>
            <p:nvPr/>
          </p:nvSpPr>
          <p:spPr bwMode="gray">
            <a:xfrm>
              <a:off x="2156" y="1398"/>
              <a:ext cx="1451" cy="294"/>
            </a:xfrm>
            <a:prstGeom prst="rect">
              <a:avLst/>
            </a:prstGeom>
            <a:noFill/>
            <a:ln w="9525">
              <a:noFill/>
              <a:miter lim="800000"/>
            </a:ln>
          </p:spPr>
          <p:txBody>
            <a:bodyPr>
              <a:spAutoFit/>
            </a:bodyPr>
            <a:lstStyle/>
            <a:p>
              <a:pPr algn="ctr" defTabSz="721360">
                <a:spcBef>
                  <a:spcPct val="20000"/>
                </a:spcBef>
              </a:pPr>
              <a:r>
                <a:rPr lang="zh-CN" altLang="en-US" sz="2160" dirty="0">
                  <a:latin typeface="Yuanti SC" panose="02010600040101010101" pitchFamily="2" charset="-122"/>
                  <a:ea typeface="Yuanti SC" panose="02010600040101010101" pitchFamily="2" charset="-122"/>
                  <a:cs typeface="Yuanti SC" panose="02010600040101010101" pitchFamily="2" charset="-122"/>
                </a:rPr>
                <a:t>设计评审</a:t>
              </a:r>
              <a:endParaRPr lang="en-US" sz="2160" noProof="1">
                <a:latin typeface="Yuanti SC" panose="02010600040101010101" pitchFamily="2" charset="-122"/>
                <a:ea typeface="Yuanti SC" panose="02010600040101010101" pitchFamily="2" charset="-122"/>
                <a:cs typeface="Yuanti SC" panose="02010600040101010101" pitchFamily="2" charset="-122"/>
              </a:endParaRPr>
            </a:p>
          </p:txBody>
        </p:sp>
        <p:sp>
          <p:nvSpPr>
            <p:cNvPr id="9" name="Text Box 36"/>
            <p:cNvSpPr txBox="1">
              <a:spLocks noChangeArrowheads="1"/>
            </p:cNvSpPr>
            <p:nvPr/>
          </p:nvSpPr>
          <p:spPr bwMode="gray">
            <a:xfrm>
              <a:off x="1021" y="3015"/>
              <a:ext cx="544" cy="525"/>
            </a:xfrm>
            <a:prstGeom prst="rect">
              <a:avLst/>
            </a:prstGeom>
            <a:noFill/>
            <a:ln w="9525">
              <a:noFill/>
              <a:miter lim="800000"/>
            </a:ln>
          </p:spPr>
          <p:txBody>
            <a:bodyPr wrap="square">
              <a:spAutoFit/>
            </a:bodyPr>
            <a:lstStyle/>
            <a:p>
              <a:pPr algn="ctr" defTabSz="721360">
                <a:spcBef>
                  <a:spcPct val="20000"/>
                </a:spcBef>
              </a:pPr>
              <a:r>
                <a:rPr lang="zh-CN" altLang="en-US" sz="2160" dirty="0">
                  <a:latin typeface="Yuanti SC" panose="02010600040101010101" pitchFamily="2" charset="-122"/>
                  <a:ea typeface="Yuanti SC" panose="02010600040101010101" pitchFamily="2" charset="-122"/>
                  <a:cs typeface="Yuanti SC" panose="02010600040101010101" pitchFamily="2" charset="-122"/>
                </a:rPr>
                <a:t>系统架构</a:t>
              </a:r>
              <a:endParaRPr lang="en-US" sz="2160" noProof="1">
                <a:latin typeface="Yuanti SC" panose="02010600040101010101" pitchFamily="2" charset="-122"/>
                <a:ea typeface="Yuanti SC" panose="02010600040101010101" pitchFamily="2" charset="-122"/>
                <a:cs typeface="Yuanti SC" panose="02010600040101010101" pitchFamily="2" charset="-122"/>
              </a:endParaRPr>
            </a:p>
          </p:txBody>
        </p:sp>
        <p:sp>
          <p:nvSpPr>
            <p:cNvPr id="10" name="Text Box 36"/>
            <p:cNvSpPr txBox="1">
              <a:spLocks noChangeArrowheads="1"/>
            </p:cNvSpPr>
            <p:nvPr/>
          </p:nvSpPr>
          <p:spPr bwMode="gray">
            <a:xfrm>
              <a:off x="2064" y="2969"/>
              <a:ext cx="544" cy="525"/>
            </a:xfrm>
            <a:prstGeom prst="rect">
              <a:avLst/>
            </a:prstGeom>
            <a:noFill/>
            <a:ln w="9525">
              <a:noFill/>
              <a:miter lim="800000"/>
            </a:ln>
          </p:spPr>
          <p:txBody>
            <a:bodyPr wrap="square">
              <a:spAutoFit/>
            </a:bodyPr>
            <a:lstStyle/>
            <a:p>
              <a:pPr algn="ctr" defTabSz="721360">
                <a:spcBef>
                  <a:spcPct val="20000"/>
                </a:spcBef>
              </a:pPr>
              <a:r>
                <a:rPr lang="zh-CN" altLang="en-US" sz="2160" noProof="1">
                  <a:latin typeface="Yuanti SC" panose="02010600040101010101" pitchFamily="2" charset="-122"/>
                  <a:ea typeface="Yuanti SC" panose="02010600040101010101" pitchFamily="2" charset="-122"/>
                  <a:cs typeface="Yuanti SC" panose="02010600040101010101" pitchFamily="2" charset="-122"/>
                </a:rPr>
                <a:t>可测试性</a:t>
              </a:r>
              <a:endParaRPr lang="en-US" altLang="zh-CN" sz="2160" noProof="1">
                <a:latin typeface="Yuanti SC" panose="02010600040101010101" pitchFamily="2" charset="-122"/>
                <a:ea typeface="Yuanti SC" panose="02010600040101010101" pitchFamily="2" charset="-122"/>
                <a:cs typeface="Yuanti SC" panose="02010600040101010101" pitchFamily="2" charset="-122"/>
              </a:endParaRPr>
            </a:p>
          </p:txBody>
        </p:sp>
        <p:sp>
          <p:nvSpPr>
            <p:cNvPr id="11" name="Text Box 36"/>
            <p:cNvSpPr txBox="1">
              <a:spLocks noChangeArrowheads="1"/>
            </p:cNvSpPr>
            <p:nvPr/>
          </p:nvSpPr>
          <p:spPr bwMode="gray">
            <a:xfrm>
              <a:off x="3123" y="2991"/>
              <a:ext cx="546" cy="525"/>
            </a:xfrm>
            <a:prstGeom prst="rect">
              <a:avLst/>
            </a:prstGeom>
            <a:noFill/>
            <a:ln w="9525">
              <a:noFill/>
              <a:miter lim="800000"/>
            </a:ln>
          </p:spPr>
          <p:txBody>
            <a:bodyPr wrap="square">
              <a:spAutoFit/>
            </a:bodyPr>
            <a:lstStyle/>
            <a:p>
              <a:pPr algn="ctr" defTabSz="721360">
                <a:spcBef>
                  <a:spcPct val="20000"/>
                </a:spcBef>
              </a:pPr>
              <a:r>
                <a:rPr lang="zh-CN" altLang="en-US" sz="2160" noProof="1">
                  <a:latin typeface="Yuanti SC" panose="02010600040101010101" pitchFamily="2" charset="-122"/>
                  <a:ea typeface="Yuanti SC" panose="02010600040101010101" pitchFamily="2" charset="-122"/>
                  <a:cs typeface="Yuanti SC" panose="02010600040101010101" pitchFamily="2" charset="-122"/>
                </a:rPr>
                <a:t>系统部署</a:t>
              </a:r>
              <a:endParaRPr lang="en-US" sz="2160" noProof="1">
                <a:latin typeface="Yuanti SC" panose="02010600040101010101" pitchFamily="2" charset="-122"/>
                <a:ea typeface="Yuanti SC" panose="02010600040101010101" pitchFamily="2" charset="-122"/>
                <a:cs typeface="Yuanti SC" panose="02010600040101010101" pitchFamily="2" charset="-122"/>
              </a:endParaRPr>
            </a:p>
          </p:txBody>
        </p:sp>
        <p:sp>
          <p:nvSpPr>
            <p:cNvPr id="12" name="Text Box 36"/>
            <p:cNvSpPr txBox="1">
              <a:spLocks noChangeArrowheads="1"/>
            </p:cNvSpPr>
            <p:nvPr/>
          </p:nvSpPr>
          <p:spPr bwMode="gray">
            <a:xfrm>
              <a:off x="4106" y="2969"/>
              <a:ext cx="658" cy="294"/>
            </a:xfrm>
            <a:prstGeom prst="rect">
              <a:avLst/>
            </a:prstGeom>
            <a:noFill/>
            <a:ln w="9525">
              <a:noFill/>
              <a:miter lim="800000"/>
            </a:ln>
          </p:spPr>
          <p:txBody>
            <a:bodyPr>
              <a:spAutoFit/>
            </a:bodyPr>
            <a:lstStyle/>
            <a:p>
              <a:pPr algn="ctr" defTabSz="721360">
                <a:spcBef>
                  <a:spcPct val="20000"/>
                </a:spcBef>
              </a:pPr>
              <a:endParaRPr lang="en-US" sz="2160" noProof="1">
                <a:cs typeface="Arial" panose="020B0604020202020204" pitchFamily="34" charset="0"/>
              </a:endParaRPr>
            </a:p>
          </p:txBody>
        </p:sp>
        <p:sp>
          <p:nvSpPr>
            <p:cNvPr id="13" name="Text Box 91"/>
            <p:cNvSpPr txBox="1">
              <a:spLocks noChangeArrowheads="1"/>
            </p:cNvSpPr>
            <p:nvPr/>
          </p:nvSpPr>
          <p:spPr bwMode="gray">
            <a:xfrm>
              <a:off x="2343" y="2008"/>
              <a:ext cx="1089" cy="832"/>
            </a:xfrm>
            <a:prstGeom prst="rect">
              <a:avLst/>
            </a:prstGeom>
            <a:noFill/>
            <a:ln w="9525" algn="ctr">
              <a:noFill/>
              <a:miter lim="800000"/>
            </a:ln>
            <a:effectLst/>
          </p:spPr>
          <p:txBody>
            <a:bodyPr wrap="square">
              <a:spAutoFit/>
            </a:bodyPr>
            <a:lstStyle/>
            <a:p>
              <a:pPr algn="ctr" eaLnBrk="0" hangingPunct="0"/>
              <a:r>
                <a:rPr lang="zh-CN" altLang="en-US" sz="1440" dirty="0">
                  <a:latin typeface="Yuanti SC" panose="02010600040101010101" pitchFamily="2" charset="-122"/>
                  <a:ea typeface="Yuanti SC" panose="02010600040101010101" pitchFamily="2" charset="-122"/>
                  <a:cs typeface="Yuanti SC" panose="02010600040101010101" pitchFamily="2" charset="-122"/>
                </a:rPr>
                <a:t>保证需求能在设计中得到准确和完整的表示，即保证系统架构设计和产品功能规格说明书的质量</a:t>
              </a:r>
              <a:endParaRPr lang="en-US" altLang="zh-CN" sz="1440" dirty="0">
                <a:latin typeface="Yuanti SC" panose="02010600040101010101" pitchFamily="2" charset="-122"/>
                <a:ea typeface="Yuanti SC" panose="02010600040101010101" pitchFamily="2" charset="-122"/>
                <a:cs typeface="Yuanti SC" panose="02010600040101010101" pitchFamily="2" charset="-122"/>
              </a:endParaRPr>
            </a:p>
          </p:txBody>
        </p:sp>
      </p:grpSp>
      <p:sp>
        <p:nvSpPr>
          <p:cNvPr id="53" name="矩形 52"/>
          <p:cNvSpPr/>
          <p:nvPr/>
        </p:nvSpPr>
        <p:spPr>
          <a:xfrm>
            <a:off x="6661652" y="3429256"/>
            <a:ext cx="1101722" cy="646331"/>
          </a:xfrm>
          <a:prstGeom prst="rect">
            <a:avLst/>
          </a:prstGeom>
        </p:spPr>
        <p:txBody>
          <a:bodyPr wrap="square">
            <a:spAutoFit/>
          </a:bodyPr>
          <a:lstStyle/>
          <a:p>
            <a:pPr algn="ctr" defTabSz="721360">
              <a:spcBef>
                <a:spcPct val="20000"/>
              </a:spcBef>
            </a:pPr>
            <a:r>
              <a:rPr lang="zh-CN" altLang="en-US" noProof="1">
                <a:latin typeface="Yuanti SC" panose="02010600040101010101" pitchFamily="2" charset="-122"/>
                <a:ea typeface="Yuanti SC" panose="02010600040101010101" pitchFamily="2" charset="-122"/>
                <a:cs typeface="Yuanti SC" panose="02010600040101010101" pitchFamily="2" charset="-122"/>
              </a:rPr>
              <a:t>设计规格说明书</a:t>
            </a:r>
            <a:endParaRPr lang="en-US" altLang="zh-CN" noProof="1">
              <a:latin typeface="Yuanti SC" panose="02010600040101010101" pitchFamily="2" charset="-122"/>
              <a:ea typeface="Yuanti SC" panose="02010600040101010101" pitchFamily="2" charset="-122"/>
              <a:cs typeface="Yuanti SC" panose="02010600040101010101" pitchFamily="2" charset="-122"/>
            </a:endParaRPr>
          </a:p>
        </p:txBody>
      </p:sp>
      <p:sp>
        <p:nvSpPr>
          <p:cNvPr id="33" name="矩形 32"/>
          <p:cNvSpPr/>
          <p:nvPr/>
        </p:nvSpPr>
        <p:spPr>
          <a:xfrm>
            <a:off x="1402384" y="1731058"/>
            <a:ext cx="1059894" cy="940001"/>
          </a:xfrm>
          <a:prstGeom prst="rect">
            <a:avLst/>
          </a:prstGeom>
        </p:spPr>
        <p:txBody>
          <a:bodyPr wrap="square">
            <a:spAutoFit/>
          </a:bodyPr>
          <a:lstStyle/>
          <a:p>
            <a:pPr algn="ctr" defTabSz="721360">
              <a:spcBef>
                <a:spcPct val="20000"/>
              </a:spcBef>
            </a:pPr>
            <a:r>
              <a:rPr lang="zh-CN" altLang="en-US" sz="1620" dirty="0">
                <a:solidFill>
                  <a:srgbClr val="FFC000"/>
                </a:solidFill>
                <a:latin typeface="Yuanti SC" panose="02010600040101010101" pitchFamily="2" charset="-122"/>
                <a:ea typeface="Yuanti SC" panose="02010600040101010101" pitchFamily="2" charset="-122"/>
                <a:cs typeface="Yuanti SC" panose="02010600040101010101" pitchFamily="2" charset="-122"/>
              </a:rPr>
              <a:t>从高层</a:t>
            </a:r>
            <a:endParaRPr lang="en-US" altLang="zh-CN" sz="1620" dirty="0">
              <a:solidFill>
                <a:srgbClr val="FFC000"/>
              </a:solidFill>
              <a:latin typeface="Yuanti SC" panose="02010600040101010101" pitchFamily="2" charset="-122"/>
              <a:ea typeface="Yuanti SC" panose="02010600040101010101" pitchFamily="2" charset="-122"/>
              <a:cs typeface="Yuanti SC" panose="02010600040101010101" pitchFamily="2" charset="-122"/>
            </a:endParaRPr>
          </a:p>
          <a:p>
            <a:pPr algn="ctr" defTabSz="721360">
              <a:spcBef>
                <a:spcPct val="20000"/>
              </a:spcBef>
            </a:pPr>
            <a:r>
              <a:rPr lang="zh-CN" altLang="en-US" sz="1620" dirty="0">
                <a:solidFill>
                  <a:srgbClr val="FFC000"/>
                </a:solidFill>
                <a:latin typeface="Yuanti SC" panose="02010600040101010101" pitchFamily="2" charset="-122"/>
                <a:ea typeface="Yuanti SC" panose="02010600040101010101" pitchFamily="2" charset="-122"/>
                <a:cs typeface="Yuanti SC" panose="02010600040101010101" pitchFamily="2" charset="-122"/>
              </a:rPr>
              <a:t>到</a:t>
            </a:r>
            <a:endParaRPr lang="en-US" altLang="zh-CN" sz="1620" dirty="0">
              <a:solidFill>
                <a:srgbClr val="FFC000"/>
              </a:solidFill>
              <a:latin typeface="Yuanti SC" panose="02010600040101010101" pitchFamily="2" charset="-122"/>
              <a:ea typeface="Yuanti SC" panose="02010600040101010101" pitchFamily="2" charset="-122"/>
              <a:cs typeface="Yuanti SC" panose="02010600040101010101" pitchFamily="2" charset="-122"/>
            </a:endParaRPr>
          </a:p>
          <a:p>
            <a:pPr algn="ctr" defTabSz="721360">
              <a:spcBef>
                <a:spcPct val="20000"/>
              </a:spcBef>
            </a:pPr>
            <a:r>
              <a:rPr lang="zh-CN" altLang="en-US" sz="1620" dirty="0">
                <a:solidFill>
                  <a:srgbClr val="FFC000"/>
                </a:solidFill>
                <a:latin typeface="Yuanti SC" panose="02010600040101010101" pitchFamily="2" charset="-122"/>
                <a:ea typeface="Yuanti SC" panose="02010600040101010101" pitchFamily="2" charset="-122"/>
                <a:cs typeface="Yuanti SC" panose="02010600040101010101" pitchFamily="2" charset="-122"/>
              </a:rPr>
              <a:t>底层</a:t>
            </a:r>
            <a:endParaRPr lang="en-GB" altLang="zh-CN" sz="1620" noProof="1">
              <a:solidFill>
                <a:srgbClr val="FFC000"/>
              </a:solidFill>
              <a:latin typeface="Yuanti SC" panose="02010600040101010101" pitchFamily="2" charset="-122"/>
              <a:ea typeface="Yuanti SC" panose="02010600040101010101" pitchFamily="2" charset="-122"/>
              <a:cs typeface="Yuanti SC" panose="02010600040101010101" pitchFamily="2" charset="-122"/>
            </a:endParaRPr>
          </a:p>
        </p:txBody>
      </p:sp>
      <p:sp>
        <p:nvSpPr>
          <p:cNvPr id="38" name="矩形 37"/>
          <p:cNvSpPr/>
          <p:nvPr/>
        </p:nvSpPr>
        <p:spPr>
          <a:xfrm>
            <a:off x="3670791" y="4420007"/>
            <a:ext cx="2037737" cy="341632"/>
          </a:xfrm>
          <a:prstGeom prst="rect">
            <a:avLst/>
          </a:prstGeom>
        </p:spPr>
        <p:txBody>
          <a:bodyPr wrap="none">
            <a:spAutoFit/>
          </a:bodyPr>
          <a:lstStyle/>
          <a:p>
            <a:pPr algn="ctr" defTabSz="721360">
              <a:spcBef>
                <a:spcPct val="20000"/>
              </a:spcBef>
            </a:pPr>
            <a:r>
              <a:rPr lang="zh-CN" altLang="en-US" sz="1620" dirty="0">
                <a:solidFill>
                  <a:srgbClr val="FFC000"/>
                </a:solidFill>
                <a:latin typeface="Yuanti SC" panose="02010600040101010101" pitchFamily="2" charset="-122"/>
                <a:ea typeface="Yuanti SC" panose="02010600040101010101" pitchFamily="2" charset="-122"/>
                <a:cs typeface="Yuanti SC" panose="02010600040101010101" pitchFamily="2" charset="-122"/>
              </a:rPr>
              <a:t>借助</a:t>
            </a:r>
            <a:r>
              <a:rPr lang="en-US" altLang="zh-CN" sz="1620" dirty="0">
                <a:solidFill>
                  <a:srgbClr val="FFC000"/>
                </a:solidFill>
                <a:latin typeface="Yuanti SC" panose="02010600040101010101" pitchFamily="2" charset="-122"/>
                <a:ea typeface="Yuanti SC" panose="02010600040101010101" pitchFamily="2" charset="-122"/>
                <a:cs typeface="Yuanti SC" panose="02010600040101010101" pitchFamily="2" charset="-122"/>
              </a:rPr>
              <a:t>UML</a:t>
            </a:r>
            <a:r>
              <a:rPr lang="zh-CN" altLang="en-US" sz="1620" dirty="0">
                <a:solidFill>
                  <a:srgbClr val="FFC000"/>
                </a:solidFill>
                <a:latin typeface="Yuanti SC" panose="02010600040101010101" pitchFamily="2" charset="-122"/>
                <a:ea typeface="Yuanti SC" panose="02010600040101010101" pitchFamily="2" charset="-122"/>
                <a:cs typeface="Yuanti SC" panose="02010600040101010101" pitchFamily="2" charset="-122"/>
              </a:rPr>
              <a:t>等建模工具</a:t>
            </a:r>
            <a:endParaRPr lang="en-GB" altLang="zh-CN" noProof="1">
              <a:solidFill>
                <a:srgbClr val="FFC000"/>
              </a:solidFill>
              <a:latin typeface="Yuanti SC" panose="02010600040101010101" pitchFamily="2" charset="-122"/>
              <a:ea typeface="Yuanti SC" panose="02010600040101010101" pitchFamily="2" charset="-122"/>
              <a:cs typeface="Yuanti SC" panose="02010600040101010101" pitchFamily="2" charset="-122"/>
            </a:endParaRPr>
          </a:p>
        </p:txBody>
      </p:sp>
      <p:sp>
        <p:nvSpPr>
          <p:cNvPr id="47" name="矩形 46"/>
          <p:cNvSpPr/>
          <p:nvPr/>
        </p:nvSpPr>
        <p:spPr>
          <a:xfrm>
            <a:off x="6341137" y="1800581"/>
            <a:ext cx="1059894" cy="890115"/>
          </a:xfrm>
          <a:prstGeom prst="rect">
            <a:avLst/>
          </a:prstGeom>
        </p:spPr>
        <p:txBody>
          <a:bodyPr wrap="square">
            <a:spAutoFit/>
          </a:bodyPr>
          <a:lstStyle/>
          <a:p>
            <a:pPr algn="ctr" defTabSz="721360">
              <a:spcBef>
                <a:spcPct val="20000"/>
              </a:spcBef>
            </a:pPr>
            <a:r>
              <a:rPr lang="zh-CN" altLang="en-US" sz="1620" dirty="0">
                <a:solidFill>
                  <a:srgbClr val="FFC000"/>
                </a:solidFill>
                <a:latin typeface="Yuanti SC" panose="02010600040101010101" pitchFamily="2" charset="-122"/>
                <a:ea typeface="Yuanti SC" panose="02010600040101010101" pitchFamily="2" charset="-122"/>
                <a:cs typeface="Yuanti SC" panose="02010600040101010101" pitchFamily="2" charset="-122"/>
              </a:rPr>
              <a:t>不断从</a:t>
            </a:r>
            <a:endParaRPr lang="en-US" altLang="zh-CN" sz="1620" dirty="0">
              <a:solidFill>
                <a:srgbClr val="FFC000"/>
              </a:solidFill>
              <a:latin typeface="Yuanti SC" panose="02010600040101010101" pitchFamily="2" charset="-122"/>
              <a:ea typeface="Yuanti SC" panose="02010600040101010101" pitchFamily="2" charset="-122"/>
              <a:cs typeface="Yuanti SC" panose="02010600040101010101" pitchFamily="2" charset="-122"/>
            </a:endParaRPr>
          </a:p>
          <a:p>
            <a:pPr algn="ctr" defTabSz="721360">
              <a:spcBef>
                <a:spcPct val="20000"/>
              </a:spcBef>
            </a:pPr>
            <a:r>
              <a:rPr lang="zh-CN" altLang="en-US" sz="1620" dirty="0">
                <a:solidFill>
                  <a:srgbClr val="FFC000"/>
                </a:solidFill>
                <a:latin typeface="Yuanti SC" panose="02010600040101010101" pitchFamily="2" charset="-122"/>
                <a:ea typeface="Yuanti SC" panose="02010600040101010101" pitchFamily="2" charset="-122"/>
                <a:cs typeface="Yuanti SC" panose="02010600040101010101" pitchFamily="2" charset="-122"/>
              </a:rPr>
              <a:t>测试角度去问开发</a:t>
            </a:r>
            <a:endParaRPr lang="en-GB" altLang="zh-CN" noProof="1">
              <a:solidFill>
                <a:srgbClr val="FFC000"/>
              </a:solidFill>
              <a:latin typeface="Yuanti SC" panose="02010600040101010101" pitchFamily="2" charset="-122"/>
              <a:ea typeface="Yuanti SC" panose="02010600040101010101" pitchFamily="2" charset="-122"/>
              <a:cs typeface="Yuanti SC" panose="02010600040101010101" pitchFamily="2" charset="-122"/>
            </a:endParaRP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设计评审解决的问题</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100138"/>
            <a:ext cx="7092315"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1800" dirty="0">
                <a:latin typeface="微软雅黑" panose="020B0503020204020204" pitchFamily="34" charset="-122"/>
                <a:ea typeface="微软雅黑" panose="020B0503020204020204" pitchFamily="34" charset="-122"/>
                <a:sym typeface="+mn-ea"/>
              </a:rPr>
              <a:t> 是否有设计规范？ </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 系统架构设计的不合理</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 单点失效</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 数据不完整性、不一致性</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 缺乏可测试性</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 具体功能设计的问题</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a:t>
            </a:r>
            <a:endParaRPr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odeSonar Static Code Analysis Tool: SAST Analyzer | Grammatec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95958"/>
            <a:ext cx="5830028" cy="341578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kumimoji="1" lang="zh-CN" altLang="en-US" dirty="0"/>
              <a:t>静态分析</a:t>
            </a:r>
            <a:endParaRPr kumimoji="1" lang="zh-CN" altLang="en-US" dirty="0"/>
          </a:p>
        </p:txBody>
      </p:sp>
      <p:pic>
        <p:nvPicPr>
          <p:cNvPr id="4098" name="Picture 2" descr="A hands-on introduction to static code analysis - DeepSou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137" y="1156214"/>
            <a:ext cx="3397863" cy="3415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308100"/>
            <a:ext cx="7712710" cy="2594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静态分析对源代码进行研读，查找错误或收集数据，无需执行代码</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静态分析分为两种情况</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人工检测：人工检测偏重于编码风格、质量的检验，对设计、代码进行分析，有效地发现逻辑设计和编码错误。</a:t>
            </a:r>
            <a:endParaRPr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sz="1800" dirty="0">
                <a:latin typeface="微软雅黑" panose="020B0503020204020204" pitchFamily="34" charset="-122"/>
                <a:ea typeface="微软雅黑" panose="020B0503020204020204" pitchFamily="34" charset="-122"/>
                <a:sym typeface="+mn-ea"/>
              </a:rPr>
              <a:t>计算机辅助静态分析：利用静态分析工具对被测程序进行特性分析，从程序中提取一些信息，以便检查程序逻辑的各种缺陷和可疑的程序构造。</a:t>
            </a:r>
            <a:endParaRPr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3036" y="250077"/>
            <a:ext cx="3360204" cy="546552"/>
          </a:xfrm>
        </p:spPr>
        <p:txBody>
          <a:bodyPr>
            <a:normAutofit/>
          </a:bodyPr>
          <a:lstStyle/>
          <a:p>
            <a:r>
              <a:rPr kumimoji="1" lang="zh-CN" altLang="en-US" dirty="0"/>
              <a:t>代码静态分析</a:t>
            </a:r>
            <a:endParaRPr lang="zh-CN" altLang="en-US" sz="2400" dirty="0"/>
          </a:p>
        </p:txBody>
      </p:sp>
      <p:sp>
        <p:nvSpPr>
          <p:cNvPr id="4" name="文本框 3"/>
          <p:cNvSpPr txBox="1"/>
          <p:nvPr/>
        </p:nvSpPr>
        <p:spPr>
          <a:xfrm>
            <a:off x="434263" y="774321"/>
            <a:ext cx="8554065" cy="1753235"/>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通过</a:t>
            </a:r>
            <a:r>
              <a:rPr lang="zh-CN" altLang="en-US" b="1" dirty="0">
                <a:latin typeface="微软雅黑" panose="020B0503020204020204" pitchFamily="34" charset="-122"/>
                <a:ea typeface="微软雅黑" panose="020B0503020204020204" pitchFamily="34" charset="-122"/>
              </a:rPr>
              <a:t>词法分析</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Lexer</a:t>
            </a:r>
            <a:r>
              <a:rPr lang="zh-CN" altLang="en-US" sz="1600"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、语法分析</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parser</a:t>
            </a:r>
            <a:r>
              <a:rPr lang="zh-CN" altLang="en-US" sz="1600"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、控制流分析、数据流分析</a:t>
            </a:r>
            <a:r>
              <a:rPr lang="zh-CN" altLang="en-US" dirty="0">
                <a:latin typeface="微软雅黑" panose="020B0503020204020204" pitchFamily="34" charset="-122"/>
                <a:ea typeface="微软雅黑" panose="020B0503020204020204" pitchFamily="34" charset="-122"/>
              </a:rPr>
              <a:t>等技术对程序代码进行扫描，验证代码是否满足规范性、质量要求等</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静态分析技术可以</a:t>
            </a:r>
            <a:r>
              <a:rPr lang="zh-CN" altLang="en-US" b="1" dirty="0">
                <a:latin typeface="微软雅黑" panose="020B0503020204020204" pitchFamily="34" charset="-122"/>
                <a:ea typeface="微软雅黑" panose="020B0503020204020204" pitchFamily="34" charset="-122"/>
              </a:rPr>
              <a:t>采用模拟程序执行的技术</a:t>
            </a:r>
            <a:r>
              <a:rPr lang="zh-CN" altLang="en-US" dirty="0">
                <a:latin typeface="微软雅黑" panose="020B0503020204020204" pitchFamily="34" charset="-122"/>
                <a:ea typeface="微软雅黑" panose="020B0503020204020204" pitchFamily="34" charset="-122"/>
              </a:rPr>
              <a:t>，如</a:t>
            </a:r>
            <a:r>
              <a:rPr lang="zh-CN" altLang="en-US" b="1" dirty="0">
                <a:latin typeface="微软雅黑" panose="020B0503020204020204" pitchFamily="34" charset="-122"/>
                <a:ea typeface="微软雅黑" panose="020B0503020204020204" pitchFamily="34" charset="-122"/>
              </a:rPr>
              <a:t>符号执行、抽象解释、值依赖分析</a:t>
            </a:r>
            <a:r>
              <a:rPr lang="zh-CN" altLang="en-US" dirty="0">
                <a:latin typeface="微软雅黑" panose="020B0503020204020204" pitchFamily="34" charset="-122"/>
                <a:ea typeface="微软雅黑" panose="020B0503020204020204" pitchFamily="34" charset="-122"/>
              </a:rPr>
              <a:t>等，并采用</a:t>
            </a:r>
            <a:r>
              <a:rPr lang="zh-CN" altLang="en-US" b="1" dirty="0">
                <a:latin typeface="微软雅黑" panose="020B0503020204020204" pitchFamily="34" charset="-122"/>
                <a:ea typeface="微软雅黑" panose="020B0503020204020204" pitchFamily="34" charset="-122"/>
              </a:rPr>
              <a:t>数学约束求解工具</a:t>
            </a:r>
            <a:r>
              <a:rPr lang="zh-CN" altLang="en-US" dirty="0">
                <a:latin typeface="微软雅黑" panose="020B0503020204020204" pitchFamily="34" charset="-122"/>
                <a:ea typeface="微软雅黑" panose="020B0503020204020204" pitchFamily="34" charset="-122"/>
              </a:rPr>
              <a:t>进行路径约减或者可达性分析以减少误报、增加效率</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49128" y="3129147"/>
            <a:ext cx="1504337" cy="963716"/>
          </a:xfrm>
          <a:prstGeom prst="rect">
            <a:avLst/>
          </a:prstGeom>
        </p:spPr>
      </p:pic>
      <p:pic>
        <p:nvPicPr>
          <p:cNvPr id="11" name="图片 10"/>
          <p:cNvPicPr>
            <a:picLocks noChangeAspect="1"/>
          </p:cNvPicPr>
          <p:nvPr/>
        </p:nvPicPr>
        <p:blipFill>
          <a:blip r:embed="rId2"/>
          <a:stretch>
            <a:fillRect/>
          </a:stretch>
        </p:blipFill>
        <p:spPr>
          <a:xfrm>
            <a:off x="5865188" y="2614547"/>
            <a:ext cx="2107381" cy="2065064"/>
          </a:xfrm>
          <a:prstGeom prst="rect">
            <a:avLst/>
          </a:prstGeom>
        </p:spPr>
      </p:pic>
      <p:pic>
        <p:nvPicPr>
          <p:cNvPr id="13" name="图片 12"/>
          <p:cNvPicPr>
            <a:picLocks noChangeAspect="1"/>
          </p:cNvPicPr>
          <p:nvPr/>
        </p:nvPicPr>
        <p:blipFill>
          <a:blip r:embed="rId3"/>
          <a:stretch>
            <a:fillRect/>
          </a:stretch>
        </p:blipFill>
        <p:spPr>
          <a:xfrm>
            <a:off x="2903051" y="2731921"/>
            <a:ext cx="2001568" cy="1983372"/>
          </a:xfrm>
          <a:prstGeom prst="rect">
            <a:avLst/>
          </a:prstGeom>
        </p:spPr>
      </p:pic>
      <p:sp>
        <p:nvSpPr>
          <p:cNvPr id="15" name="右箭头 14"/>
          <p:cNvSpPr/>
          <p:nvPr/>
        </p:nvSpPr>
        <p:spPr>
          <a:xfrm>
            <a:off x="1653465" y="3707711"/>
            <a:ext cx="1187946"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803679" y="4639023"/>
            <a:ext cx="595035" cy="338554"/>
          </a:xfrm>
          <a:prstGeom prst="rect">
            <a:avLst/>
          </a:prstGeom>
          <a:noFill/>
        </p:spPr>
        <p:txBody>
          <a:bodyPr wrap="none" rtlCol="0">
            <a:spAutoFit/>
          </a:bodyPr>
          <a:lstStyle/>
          <a:p>
            <a:r>
              <a:rPr kumimoji="1" lang="zh-CN" altLang="en-US" sz="1600" dirty="0">
                <a:solidFill>
                  <a:srgbClr val="00B0F0"/>
                </a:solidFill>
                <a:latin typeface="微软雅黑" panose="020B0503020204020204" pitchFamily="34" charset="-122"/>
                <a:ea typeface="微软雅黑" panose="020B0503020204020204" pitchFamily="34" charset="-122"/>
              </a:rPr>
              <a:t>程序</a:t>
            </a:r>
            <a:endParaRPr kumimoji="1" lang="zh-CN" altLang="en-US" sz="1600" dirty="0">
              <a:solidFill>
                <a:srgbClr val="00B0F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449867" y="4652740"/>
            <a:ext cx="1590500" cy="338554"/>
          </a:xfrm>
          <a:prstGeom prst="rect">
            <a:avLst/>
          </a:prstGeom>
          <a:noFill/>
        </p:spPr>
        <p:txBody>
          <a:bodyPr wrap="none" rtlCol="0">
            <a:spAutoFit/>
          </a:bodyPr>
          <a:lstStyle/>
          <a:p>
            <a:r>
              <a:rPr kumimoji="1" lang="zh-CN" altLang="en-US" sz="1600" dirty="0">
                <a:solidFill>
                  <a:srgbClr val="00B0F0"/>
                </a:solidFill>
                <a:latin typeface="微软雅黑" panose="020B0503020204020204" pitchFamily="34" charset="-122"/>
                <a:ea typeface="微软雅黑" panose="020B0503020204020204" pitchFamily="34" charset="-122"/>
              </a:rPr>
              <a:t>抽象语法树</a:t>
            </a:r>
            <a:r>
              <a:rPr kumimoji="1" lang="en-US" altLang="zh-CN" sz="1600" dirty="0">
                <a:solidFill>
                  <a:srgbClr val="00B0F0"/>
                </a:solidFill>
                <a:latin typeface="微软雅黑" panose="020B0503020204020204" pitchFamily="34" charset="-122"/>
                <a:ea typeface="微软雅黑" panose="020B0503020204020204" pitchFamily="34" charset="-122"/>
              </a:rPr>
              <a:t>AST</a:t>
            </a:r>
            <a:endParaRPr kumimoji="1" lang="zh-CN" altLang="en-US" sz="1600" dirty="0">
              <a:solidFill>
                <a:srgbClr val="00B0F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010943" y="4639023"/>
            <a:ext cx="1261884" cy="338554"/>
          </a:xfrm>
          <a:prstGeom prst="rect">
            <a:avLst/>
          </a:prstGeom>
          <a:noFill/>
        </p:spPr>
        <p:txBody>
          <a:bodyPr wrap="none" rtlCol="0">
            <a:spAutoFit/>
          </a:bodyPr>
          <a:lstStyle/>
          <a:p>
            <a:r>
              <a:rPr kumimoji="1" lang="zh-CN" altLang="en-US" sz="1600" dirty="0">
                <a:solidFill>
                  <a:srgbClr val="00B0F0"/>
                </a:solidFill>
                <a:latin typeface="微软雅黑" panose="020B0503020204020204" pitchFamily="34" charset="-122"/>
                <a:ea typeface="微软雅黑" panose="020B0503020204020204" pitchFamily="34" charset="-122"/>
              </a:rPr>
              <a:t>中间表示 </a:t>
            </a:r>
            <a:r>
              <a:rPr kumimoji="1" lang="en-US" altLang="zh-CN" sz="1600" dirty="0">
                <a:solidFill>
                  <a:srgbClr val="00B0F0"/>
                </a:solidFill>
                <a:latin typeface="微软雅黑" panose="020B0503020204020204" pitchFamily="34" charset="-122"/>
                <a:ea typeface="微软雅黑" panose="020B0503020204020204" pitchFamily="34" charset="-122"/>
              </a:rPr>
              <a:t>IR</a:t>
            </a:r>
            <a:endParaRPr kumimoji="1" lang="zh-CN" altLang="en-US" sz="1600" dirty="0">
              <a:solidFill>
                <a:srgbClr val="00B0F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475839" y="2658982"/>
            <a:ext cx="635189" cy="307777"/>
          </a:xfrm>
          <a:prstGeom prst="rect">
            <a:avLst/>
          </a:prstGeom>
          <a:noFill/>
        </p:spPr>
        <p:txBody>
          <a:bodyPr wrap="square">
            <a:spAutoFit/>
          </a:bodyPr>
          <a:lstStyle/>
          <a:p>
            <a:r>
              <a:rPr lang="en-GB" altLang="zh-CN" sz="1400" b="0" i="0" dirty="0">
                <a:solidFill>
                  <a:srgbClr val="00B0F0"/>
                </a:solidFill>
                <a:effectLst/>
                <a:latin typeface="-apple-system"/>
              </a:rPr>
              <a:t>Token</a:t>
            </a:r>
            <a:endParaRPr lang="zh-CN" altLang="en-US" sz="1400" dirty="0">
              <a:solidFill>
                <a:srgbClr val="00B0F0"/>
              </a:solidFill>
            </a:endParaRPr>
          </a:p>
        </p:txBody>
      </p:sp>
      <p:cxnSp>
        <p:nvCxnSpPr>
          <p:cNvPr id="23" name="直线箭头连接符 22"/>
          <p:cNvCxnSpPr>
            <a:stCxn id="21" idx="3"/>
          </p:cNvCxnSpPr>
          <p:nvPr/>
        </p:nvCxnSpPr>
        <p:spPr>
          <a:xfrm>
            <a:off x="3111028" y="2812871"/>
            <a:ext cx="438417" cy="45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1" idx="2"/>
          </p:cNvCxnSpPr>
          <p:nvPr/>
        </p:nvCxnSpPr>
        <p:spPr>
          <a:xfrm>
            <a:off x="2793434" y="2966759"/>
            <a:ext cx="343505" cy="240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742368" y="3534491"/>
            <a:ext cx="902811" cy="307777"/>
          </a:xfrm>
          <a:prstGeom prst="rect">
            <a:avLst/>
          </a:prstGeom>
          <a:noFill/>
        </p:spPr>
        <p:txBody>
          <a:bodyPr wrap="none" rtlCol="0">
            <a:spAutoFit/>
          </a:bodyPr>
          <a:lstStyle/>
          <a:p>
            <a:r>
              <a:rPr kumimoji="1" lang="zh-CN" altLang="en-US" sz="1400" dirty="0">
                <a:solidFill>
                  <a:srgbClr val="00B0F0"/>
                </a:solidFill>
                <a:latin typeface="微软雅黑" panose="020B0503020204020204" pitchFamily="34" charset="-122"/>
                <a:ea typeface="微软雅黑" panose="020B0503020204020204" pitchFamily="34" charset="-122"/>
              </a:rPr>
              <a:t>语法分析</a:t>
            </a:r>
            <a:endParaRPr kumimoji="1"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582037" y="2808624"/>
            <a:ext cx="582973" cy="523220"/>
          </a:xfrm>
          <a:prstGeom prst="rect">
            <a:avLst/>
          </a:prstGeom>
          <a:noFill/>
        </p:spPr>
        <p:txBody>
          <a:bodyPr wrap="square" rtlCol="0">
            <a:spAutoFit/>
          </a:bodyPr>
          <a:lstStyle/>
          <a:p>
            <a:r>
              <a:rPr kumimoji="1" lang="zh-CN" altLang="en-US" sz="1400" dirty="0">
                <a:solidFill>
                  <a:srgbClr val="00B0F0"/>
                </a:solidFill>
                <a:latin typeface="微软雅黑" panose="020B0503020204020204" pitchFamily="34" charset="-122"/>
                <a:ea typeface="微软雅黑" panose="020B0503020204020204" pitchFamily="34" charset="-122"/>
              </a:rPr>
              <a:t>词法分析</a:t>
            </a:r>
            <a:endParaRPr kumimoji="1"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30" name="右箭头 29"/>
          <p:cNvSpPr/>
          <p:nvPr/>
        </p:nvSpPr>
        <p:spPr>
          <a:xfrm>
            <a:off x="4891795" y="3660745"/>
            <a:ext cx="973393" cy="32710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 name="曲线连接符 35"/>
          <p:cNvCxnSpPr>
            <a:endCxn id="29" idx="1"/>
          </p:cNvCxnSpPr>
          <p:nvPr/>
        </p:nvCxnSpPr>
        <p:spPr>
          <a:xfrm flipV="1">
            <a:off x="1025754" y="3070234"/>
            <a:ext cx="556283" cy="1374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7"/>
          <p:cNvCxnSpPr>
            <a:endCxn id="21" idx="1"/>
          </p:cNvCxnSpPr>
          <p:nvPr/>
        </p:nvCxnSpPr>
        <p:spPr>
          <a:xfrm flipV="1">
            <a:off x="2076875" y="2812871"/>
            <a:ext cx="398964" cy="2312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9"/>
          <p:cNvCxnSpPr>
            <a:endCxn id="28" idx="0"/>
          </p:cNvCxnSpPr>
          <p:nvPr/>
        </p:nvCxnSpPr>
        <p:spPr>
          <a:xfrm rot="5400000">
            <a:off x="2127606" y="2980011"/>
            <a:ext cx="620648" cy="4883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符号执行</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723708"/>
            <a:ext cx="7712710" cy="176339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一种技术，应用于软件工程、程序验证和信息安全等</a:t>
            </a:r>
            <a:r>
              <a:rPr lang="zh-CN" sz="1800" dirty="0">
                <a:latin typeface="微软雅黑" panose="020B0503020204020204" pitchFamily="34" charset="-122"/>
                <a:ea typeface="微软雅黑" panose="020B0503020204020204" pitchFamily="34" charset="-122"/>
                <a:sym typeface="+mn-ea"/>
              </a:rPr>
              <a:t>领域</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符号执行在执行过程中不实例化变量，在执行完成后不同分支的程序将带着不同的表达式，表达式是可满足的则这条路径存在，否则</a:t>
            </a:r>
            <a:r>
              <a:rPr lang="zh-CN" sz="1800" dirty="0">
                <a:latin typeface="微软雅黑" panose="020B0503020204020204" pitchFamily="34" charset="-122"/>
                <a:ea typeface="微软雅黑" panose="020B0503020204020204" pitchFamily="34" charset="-122"/>
                <a:sym typeface="+mn-ea"/>
              </a:rPr>
              <a:t>不存在</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由逻辑求解器等判断公式的可满足</a:t>
            </a:r>
            <a:r>
              <a:rPr lang="zh-CN" sz="1800" dirty="0">
                <a:latin typeface="微软雅黑" panose="020B0503020204020204" pitchFamily="34" charset="-122"/>
                <a:ea typeface="微软雅黑" panose="020B0503020204020204" pitchFamily="34" charset="-122"/>
                <a:sym typeface="+mn-ea"/>
              </a:rPr>
              <a:t>性</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931670"/>
            <a:ext cx="3497580" cy="236347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到达</a:t>
            </a:r>
            <a:r>
              <a:rPr lang="en-US" altLang="zh-CN" sz="1800" dirty="0">
                <a:latin typeface="微软雅黑" panose="020B0503020204020204" pitchFamily="34" charset="-122"/>
                <a:ea typeface="微软雅黑" panose="020B0503020204020204" pitchFamily="34" charset="-122"/>
                <a:sym typeface="+mn-ea"/>
              </a:rPr>
              <a:t>ERROR</a:t>
            </a:r>
            <a:r>
              <a:rPr lang="zh-CN" altLang="en-US" sz="1800" dirty="0">
                <a:latin typeface="微软雅黑" panose="020B0503020204020204" pitchFamily="34" charset="-122"/>
                <a:ea typeface="微软雅黑" panose="020B0503020204020204" pitchFamily="34" charset="-122"/>
                <a:sym typeface="+mn-ea"/>
              </a:rPr>
              <a:t>状态对应的公式为</a:t>
            </a:r>
            <a:r>
              <a:rPr lang="en-US" altLang="zh-CN" sz="1800" dirty="0">
                <a:latin typeface="微软雅黑" panose="020B0503020204020204" pitchFamily="34" charset="-122"/>
                <a:ea typeface="微软雅黑" panose="020B0503020204020204" pitchFamily="34" charset="-122"/>
                <a:sym typeface="+mn-ea"/>
              </a:rPr>
              <a:t>(x==2*y) &amp;&amp; (x &gt; y+10)</a:t>
            </a:r>
            <a:r>
              <a:rPr lang="zh-CN" altLang="en-US" sz="1800" dirty="0">
                <a:latin typeface="微软雅黑" panose="020B0503020204020204" pitchFamily="34" charset="-122"/>
                <a:ea typeface="微软雅黑" panose="020B0503020204020204" pitchFamily="34" charset="-122"/>
                <a:sym typeface="+mn-ea"/>
              </a:rPr>
              <a:t>，这个公式是可满足的，因此错误可能</a:t>
            </a:r>
            <a:r>
              <a:rPr lang="zh-CN" altLang="en-US" sz="1800" dirty="0">
                <a:latin typeface="微软雅黑" panose="020B0503020204020204" pitchFamily="34" charset="-122"/>
                <a:ea typeface="微软雅黑" panose="020B0503020204020204" pitchFamily="34" charset="-122"/>
                <a:sym typeface="+mn-ea"/>
              </a:rPr>
              <a:t>发生</a:t>
            </a:r>
            <a:endParaRPr lang="zh-CN" altLang="en-US" sz="18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6642100" y="316865"/>
            <a:ext cx="2387600" cy="415290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351655" y="2139315"/>
            <a:ext cx="2290445" cy="2795270"/>
          </a:xfrm>
          <a:prstGeom prst="rect">
            <a:avLst/>
          </a:prstGeom>
        </p:spPr>
      </p:pic>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抽象</a:t>
            </a:r>
            <a:r>
              <a:rPr kumimoji="1" lang="zh-CN" altLang="zh-CN" sz="2400" dirty="0">
                <a:latin typeface="微软雅黑" panose="020B0503020204020204" pitchFamily="34" charset="-122"/>
                <a:ea typeface="微软雅黑" panose="020B0503020204020204" pitchFamily="34" charset="-122"/>
              </a:rPr>
              <a:t>解释</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130618"/>
            <a:ext cx="7712710" cy="13481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一种往往是过近似的程序分析</a:t>
            </a:r>
            <a:r>
              <a:rPr lang="zh-CN" sz="1800" dirty="0">
                <a:latin typeface="微软雅黑" panose="020B0503020204020204" pitchFamily="34" charset="-122"/>
                <a:ea typeface="微软雅黑" panose="020B0503020204020204" pitchFamily="34" charset="-122"/>
                <a:sym typeface="+mn-ea"/>
              </a:rPr>
              <a:t>方法</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把实际程序执行映射到抽象域</a:t>
            </a:r>
            <a:r>
              <a:rPr lang="zh-CN" sz="1800" dirty="0">
                <a:latin typeface="微软雅黑" panose="020B0503020204020204" pitchFamily="34" charset="-122"/>
                <a:ea typeface="微软雅黑" panose="020B0503020204020204" pitchFamily="34" charset="-122"/>
                <a:sym typeface="+mn-ea"/>
              </a:rPr>
              <a:t>上</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使得程序分析更为可行</a:t>
            </a:r>
            <a:r>
              <a:rPr lang="zh-CN" sz="1800" dirty="0">
                <a:latin typeface="微软雅黑" panose="020B0503020204020204" pitchFamily="34" charset="-122"/>
                <a:ea typeface="微软雅黑" panose="020B0503020204020204" pitchFamily="34" charset="-122"/>
                <a:sym typeface="+mn-ea"/>
              </a:rPr>
              <a:t>有效</a:t>
            </a:r>
            <a:endParaRPr lang="zh-CN" sz="18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335280" y="2767965"/>
            <a:ext cx="8553450" cy="1797050"/>
          </a:xfrm>
          <a:prstGeom prst="rect">
            <a:avLst/>
          </a:prstGeom>
        </p:spPr>
      </p:pic>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2139315"/>
            <a:ext cx="7712710" cy="932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应用在程序验证</a:t>
            </a:r>
            <a:r>
              <a:rPr lang="zh-CN" sz="1800" dirty="0">
                <a:latin typeface="微软雅黑" panose="020B0503020204020204" pitchFamily="34" charset="-122"/>
                <a:ea typeface="微软雅黑" panose="020B0503020204020204" pitchFamily="34" charset="-122"/>
                <a:sym typeface="+mn-ea"/>
              </a:rPr>
              <a:t>领域</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最近也应用在</a:t>
            </a:r>
            <a:r>
              <a:rPr lang="en-US" altLang="zh-CN" sz="1800" dirty="0">
                <a:latin typeface="微软雅黑" panose="020B0503020204020204" pitchFamily="34" charset="-122"/>
                <a:ea typeface="微软雅黑" panose="020B0503020204020204" pitchFamily="34" charset="-122"/>
                <a:sym typeface="+mn-ea"/>
              </a:rPr>
              <a:t>AI</a:t>
            </a:r>
            <a:r>
              <a:rPr lang="zh-CN" altLang="en-US" sz="1800" dirty="0">
                <a:latin typeface="微软雅黑" panose="020B0503020204020204" pitchFamily="34" charset="-122"/>
                <a:ea typeface="微软雅黑" panose="020B0503020204020204" pitchFamily="34" charset="-122"/>
                <a:sym typeface="+mn-ea"/>
              </a:rPr>
              <a:t>程序的验证</a:t>
            </a:r>
            <a:r>
              <a:rPr lang="zh-CN" altLang="en-US" sz="1800" dirty="0">
                <a:latin typeface="微软雅黑" panose="020B0503020204020204" pitchFamily="34" charset="-122"/>
                <a:ea typeface="微软雅黑" panose="020B0503020204020204" pitchFamily="34" charset="-122"/>
                <a:sym typeface="+mn-ea"/>
              </a:rPr>
              <a:t>中</a:t>
            </a:r>
            <a:endParaRPr lang="zh-CN" altLang="en-US" sz="1800" dirty="0">
              <a:latin typeface="微软雅黑" panose="020B0503020204020204" pitchFamily="34" charset="-122"/>
              <a:ea typeface="微软雅黑" panose="020B0503020204020204" pitchFamily="34" charset="-122"/>
              <a:sym typeface="+mn-ea"/>
            </a:endParaRPr>
          </a:p>
        </p:txBody>
      </p:sp>
      <p:pic>
        <p:nvPicPr>
          <p:cNvPr id="100" name="图片 99"/>
          <p:cNvPicPr/>
          <p:nvPr>
            <p:custDataLst>
              <p:tags r:id="rId1"/>
            </p:custDataLst>
          </p:nvPr>
        </p:nvPicPr>
        <p:blipFill>
          <a:blip r:embed="rId2"/>
          <a:stretch>
            <a:fillRect/>
          </a:stretch>
        </p:blipFill>
        <p:spPr>
          <a:xfrm>
            <a:off x="5121275" y="1639570"/>
            <a:ext cx="3820795" cy="2391410"/>
          </a:xfrm>
          <a:prstGeom prst="rect">
            <a:avLst/>
          </a:prstGeom>
          <a:noFill/>
          <a:ln w="9525">
            <a:noFill/>
          </a:ln>
        </p:spPr>
      </p:pic>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a:xfrm>
            <a:off x="647739" y="344148"/>
            <a:ext cx="4734573" cy="421481"/>
          </a:xfrm>
        </p:spPr>
        <p:txBody>
          <a:bodyPr>
            <a:noAutofit/>
          </a:bodyPr>
          <a:lstStyle/>
          <a:p>
            <a:r>
              <a:rPr lang="zh-CN" altLang="en-US" dirty="0">
                <a:latin typeface="微软雅黑" panose="020B0503020204020204" pitchFamily="34" charset="-122"/>
                <a:ea typeface="微软雅黑" panose="020B0503020204020204" pitchFamily="34" charset="-122"/>
              </a:rPr>
              <a:t>缺陷是质量的对立面</a:t>
            </a:r>
            <a:endParaRPr lang="zh-CN" altLang="en-US" dirty="0">
              <a:latin typeface="微软雅黑" panose="020B0503020204020204" pitchFamily="34" charset="-122"/>
              <a:ea typeface="微软雅黑" panose="020B0503020204020204" pitchFamily="34" charset="-122"/>
            </a:endParaRPr>
          </a:p>
        </p:txBody>
      </p:sp>
      <p:sp>
        <p:nvSpPr>
          <p:cNvPr id="7172" name="Content Placeholder 2"/>
          <p:cNvSpPr>
            <a:spLocks noGrp="1"/>
          </p:cNvSpPr>
          <p:nvPr>
            <p:ph idx="1"/>
          </p:nvPr>
        </p:nvSpPr>
        <p:spPr>
          <a:xfrm>
            <a:off x="774666" y="984513"/>
            <a:ext cx="7662324" cy="1453754"/>
          </a:xfrm>
        </p:spPr>
        <p:txBody>
          <a:bodyPr>
            <a:normAutofit/>
          </a:bodyPr>
          <a:lstStyle/>
          <a:p>
            <a:pPr marL="0" indent="470535">
              <a:lnSpc>
                <a:spcPct val="130000"/>
              </a:lnSpc>
              <a:buNone/>
            </a:pPr>
            <a:r>
              <a:rPr lang="zh-CN" altLang="en-US" sz="1800" dirty="0">
                <a:solidFill>
                  <a:schemeClr val="accent2">
                    <a:lumMod val="75000"/>
                  </a:schemeClr>
                </a:solidFill>
                <a:ea typeface="楷体" panose="02010609060101010101" charset="-122"/>
                <a:cs typeface="楷体" panose="02010609060101010101" charset="-122"/>
              </a:rPr>
              <a:t>要了解什么是缺陷</a:t>
            </a:r>
            <a:r>
              <a:rPr lang="en-US" altLang="zh-CN" sz="1800" dirty="0">
                <a:solidFill>
                  <a:schemeClr val="accent2">
                    <a:lumMod val="75000"/>
                  </a:schemeClr>
                </a:solidFill>
                <a:ea typeface="楷体" panose="02010609060101010101" charset="-122"/>
                <a:cs typeface="楷体" panose="02010609060101010101" charset="-122"/>
              </a:rPr>
              <a:t>(defect)</a:t>
            </a:r>
            <a:r>
              <a:rPr lang="zh-CN" altLang="en-US" sz="1800" dirty="0">
                <a:solidFill>
                  <a:schemeClr val="accent2">
                    <a:lumMod val="75000"/>
                  </a:schemeClr>
                </a:solidFill>
                <a:ea typeface="楷体" panose="02010609060101010101" charset="-122"/>
                <a:cs typeface="楷体" panose="02010609060101010101" charset="-122"/>
              </a:rPr>
              <a:t>，就必须清楚“质量</a:t>
            </a:r>
            <a:r>
              <a:rPr lang="en-US" altLang="zh-CN" sz="1800" dirty="0">
                <a:solidFill>
                  <a:schemeClr val="accent2">
                    <a:lumMod val="75000"/>
                  </a:schemeClr>
                </a:solidFill>
                <a:ea typeface="楷体" panose="02010609060101010101" charset="-122"/>
                <a:cs typeface="楷体" panose="02010609060101010101" charset="-122"/>
              </a:rPr>
              <a:t>(Quality)</a:t>
            </a:r>
            <a:r>
              <a:rPr lang="zh-CN" altLang="zh-CN" sz="1800" dirty="0">
                <a:solidFill>
                  <a:schemeClr val="accent2">
                    <a:lumMod val="75000"/>
                  </a:schemeClr>
                </a:solidFill>
                <a:ea typeface="楷体" panose="02010609060101010101" charset="-122"/>
                <a:cs typeface="楷体" panose="02010609060101010101" charset="-122"/>
              </a:rPr>
              <a:t>”</a:t>
            </a:r>
            <a:r>
              <a:rPr lang="zh-CN" altLang="en-US" sz="1800" dirty="0">
                <a:solidFill>
                  <a:schemeClr val="accent2">
                    <a:lumMod val="75000"/>
                  </a:schemeClr>
                </a:solidFill>
                <a:ea typeface="楷体" panose="02010609060101010101" charset="-122"/>
                <a:cs typeface="楷体" panose="02010609060101010101" charset="-122"/>
              </a:rPr>
              <a:t>概念，因为缺陷是相对质量而存在的，违背了质量、违背了客户的意愿，不能满足客户的要求，就会引起缺陷或产生缺陷</a:t>
            </a:r>
            <a:endParaRPr lang="zh-CN" altLang="en-US" sz="1800" dirty="0">
              <a:solidFill>
                <a:schemeClr val="accent2">
                  <a:lumMod val="75000"/>
                </a:schemeClr>
              </a:solidFill>
              <a:ea typeface="楷体" panose="02010609060101010101" charset="-122"/>
              <a:cs typeface="楷体" panose="02010609060101010101" charset="-122"/>
            </a:endParaRPr>
          </a:p>
        </p:txBody>
      </p:sp>
      <p:grpSp>
        <p:nvGrpSpPr>
          <p:cNvPr id="2" name="组合 1"/>
          <p:cNvGrpSpPr/>
          <p:nvPr/>
        </p:nvGrpSpPr>
        <p:grpSpPr>
          <a:xfrm>
            <a:off x="753120" y="2450610"/>
            <a:ext cx="2155781" cy="1330139"/>
            <a:chOff x="687132" y="2417355"/>
            <a:chExt cx="2155781" cy="1330139"/>
          </a:xfrm>
        </p:grpSpPr>
        <p:pic>
          <p:nvPicPr>
            <p:cNvPr id="3" name="图片 2"/>
            <p:cNvPicPr>
              <a:picLocks noChangeAspect="1"/>
            </p:cNvPicPr>
            <p:nvPr/>
          </p:nvPicPr>
          <p:blipFill>
            <a:blip r:embed="rId1"/>
            <a:stretch>
              <a:fillRect/>
            </a:stretch>
          </p:blipFill>
          <p:spPr>
            <a:xfrm>
              <a:off x="687132" y="2417355"/>
              <a:ext cx="788312" cy="946620"/>
            </a:xfrm>
            <a:prstGeom prst="rect">
              <a:avLst/>
            </a:prstGeom>
          </p:spPr>
        </p:pic>
        <p:cxnSp>
          <p:nvCxnSpPr>
            <p:cNvPr id="4" name="直线箭头连接符 3"/>
            <p:cNvCxnSpPr>
              <a:stCxn id="3" idx="3"/>
              <a:endCxn id="8" idx="2"/>
            </p:cNvCxnSpPr>
            <p:nvPr/>
          </p:nvCxnSpPr>
          <p:spPr>
            <a:xfrm>
              <a:off x="1475444" y="2890665"/>
              <a:ext cx="1367469" cy="26386"/>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79185" y="3378162"/>
              <a:ext cx="646331" cy="369332"/>
            </a:xfrm>
            <a:prstGeom prst="rect">
              <a:avLst/>
            </a:prstGeom>
            <a:noFill/>
          </p:spPr>
          <p:txBody>
            <a:bodyPr wrap="none" rtlCol="0">
              <a:spAutoFit/>
            </a:bodyPr>
            <a:lstStyle/>
            <a:p>
              <a:r>
                <a:rPr kumimoji="1" lang="zh-CN" altLang="en-US" dirty="0">
                  <a:solidFill>
                    <a:schemeClr val="accent6"/>
                  </a:solidFill>
                  <a:latin typeface="微软雅黑" panose="020B0503020204020204" pitchFamily="34" charset="-122"/>
                  <a:ea typeface="微软雅黑" panose="020B0503020204020204" pitchFamily="34" charset="-122"/>
                </a:rPr>
                <a:t>用户</a:t>
              </a:r>
              <a:endParaRPr kumimoji="1" lang="zh-CN" altLang="en-US" dirty="0">
                <a:solidFill>
                  <a:schemeClr val="accent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39100" y="2522102"/>
              <a:ext cx="1131291" cy="338554"/>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rPr>
                <a:t>要求</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期望</a:t>
              </a:r>
              <a:endParaRPr kumimoji="1" lang="zh-CN" altLang="en-US" sz="160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908901" y="2424166"/>
            <a:ext cx="2428124" cy="1052280"/>
            <a:chOff x="2842913" y="2390911"/>
            <a:chExt cx="2428124" cy="1052280"/>
          </a:xfrm>
        </p:grpSpPr>
        <p:sp>
          <p:nvSpPr>
            <p:cNvPr id="8" name="椭圆 7"/>
            <p:cNvSpPr/>
            <p:nvPr/>
          </p:nvSpPr>
          <p:spPr>
            <a:xfrm>
              <a:off x="2842913" y="2390911"/>
              <a:ext cx="1124311" cy="1052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微软雅黑" panose="020B0503020204020204" pitchFamily="34" charset="-122"/>
                  <a:ea typeface="微软雅黑" panose="020B0503020204020204" pitchFamily="34" charset="-122"/>
                </a:rPr>
                <a:t>质量</a:t>
              </a:r>
              <a:endParaRPr kumimoji="1" lang="zh-CN" altLang="en-US" sz="2400" dirty="0">
                <a:latin typeface="微软雅黑" panose="020B0503020204020204" pitchFamily="34" charset="-122"/>
                <a:ea typeface="微软雅黑" panose="020B0503020204020204" pitchFamily="34" charset="-122"/>
              </a:endParaRPr>
            </a:p>
          </p:txBody>
        </p:sp>
        <p:cxnSp>
          <p:nvCxnSpPr>
            <p:cNvPr id="9" name="直线箭头连接符 8"/>
            <p:cNvCxnSpPr/>
            <p:nvPr/>
          </p:nvCxnSpPr>
          <p:spPr>
            <a:xfrm>
              <a:off x="4030880" y="2930276"/>
              <a:ext cx="1240157" cy="29852"/>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39746" y="2486705"/>
              <a:ext cx="1131291" cy="338554"/>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rPr>
                <a:t>矛盾</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对立</a:t>
              </a:r>
              <a:endParaRPr kumimoji="1" lang="zh-CN" altLang="en-US" sz="1600"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358056" y="2462226"/>
            <a:ext cx="1973604" cy="1451240"/>
            <a:chOff x="5292068" y="2428971"/>
            <a:chExt cx="1973604" cy="1451240"/>
          </a:xfrm>
        </p:grpSpPr>
        <p:cxnSp>
          <p:nvCxnSpPr>
            <p:cNvPr id="12" name="直线箭头连接符 11"/>
            <p:cNvCxnSpPr>
              <a:stCxn id="14" idx="3"/>
              <a:endCxn id="17" idx="1"/>
            </p:cNvCxnSpPr>
            <p:nvPr/>
          </p:nvCxnSpPr>
          <p:spPr>
            <a:xfrm flipV="1">
              <a:off x="6324529" y="2938482"/>
              <a:ext cx="941143" cy="672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547352" y="2522102"/>
              <a:ext cx="718320" cy="338554"/>
            </a:xfrm>
            <a:prstGeom prst="rect">
              <a:avLst/>
            </a:prstGeom>
            <a:noFill/>
          </p:spPr>
          <p:txBody>
            <a:bodyPr wrap="square" rtlCol="0">
              <a:spAutoFit/>
            </a:bodyPr>
            <a:lstStyle/>
            <a:p>
              <a:pPr algn="ctr"/>
              <a:r>
                <a:rPr kumimoji="1" lang="zh-CN" altLang="en-US" sz="1600" dirty="0">
                  <a:latin typeface="微软雅黑" panose="020B0503020204020204" pitchFamily="34" charset="-122"/>
                  <a:ea typeface="微软雅黑" panose="020B0503020204020204" pitchFamily="34" charset="-122"/>
                </a:rPr>
                <a:t>发现</a:t>
              </a:r>
              <a:endParaRPr kumimoji="1" lang="zh-CN" altLang="en-US" sz="1600" dirty="0">
                <a:latin typeface="微软雅黑" panose="020B0503020204020204" pitchFamily="34" charset="-122"/>
                <a:ea typeface="微软雅黑" panose="020B0503020204020204" pitchFamily="34" charset="-122"/>
              </a:endParaRPr>
            </a:p>
          </p:txBody>
        </p:sp>
        <p:pic>
          <p:nvPicPr>
            <p:cNvPr id="14"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68" y="2428971"/>
              <a:ext cx="1032461" cy="103246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5292068" y="3418546"/>
              <a:ext cx="1071127" cy="461665"/>
            </a:xfrm>
            <a:prstGeom prst="rect">
              <a:avLst/>
            </a:prstGeom>
            <a:noFill/>
          </p:spPr>
          <p:txBody>
            <a:bodyPr wrap="none" rtlCol="0">
              <a:spAutoFit/>
            </a:bodyPr>
            <a:lstStyle/>
            <a:p>
              <a:r>
                <a:rPr kumimoji="1" lang="en-US" altLang="zh-CN" sz="2400" dirty="0">
                  <a:solidFill>
                    <a:srgbClr val="FF0000"/>
                  </a:solidFill>
                  <a:latin typeface="微软雅黑" panose="020B0503020204020204" pitchFamily="34" charset="-122"/>
                  <a:ea typeface="微软雅黑" panose="020B0503020204020204" pitchFamily="34" charset="-122"/>
                </a:rPr>
                <a:t>Bug</a:t>
              </a:r>
              <a:r>
                <a:rPr kumimoji="1" lang="zh-CN" altLang="en-US" sz="2400" dirty="0">
                  <a:solidFill>
                    <a:srgbClr val="FF0000"/>
                  </a:solidFill>
                  <a:latin typeface="微软雅黑" panose="020B0503020204020204" pitchFamily="34" charset="-122"/>
                  <a:ea typeface="微软雅黑" panose="020B0503020204020204" pitchFamily="34" charset="-122"/>
                </a:rPr>
                <a:t>？</a:t>
              </a:r>
              <a:endParaRPr kumimoji="1"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7282884" y="2571749"/>
            <a:ext cx="1107996" cy="1188761"/>
            <a:chOff x="7420009" y="2538494"/>
            <a:chExt cx="1107996" cy="1188761"/>
          </a:xfrm>
        </p:grpSpPr>
        <p:pic>
          <p:nvPicPr>
            <p:cNvPr id="17" name="图片 16"/>
            <p:cNvPicPr>
              <a:picLocks noChangeAspect="1"/>
            </p:cNvPicPr>
            <p:nvPr/>
          </p:nvPicPr>
          <p:blipFill>
            <a:blip r:embed="rId3"/>
            <a:stretch>
              <a:fillRect/>
            </a:stretch>
          </p:blipFill>
          <p:spPr>
            <a:xfrm>
              <a:off x="7468785" y="2538494"/>
              <a:ext cx="975579" cy="799975"/>
            </a:xfrm>
            <a:prstGeom prst="rect">
              <a:avLst/>
            </a:prstGeom>
          </p:spPr>
        </p:pic>
        <p:sp>
          <p:nvSpPr>
            <p:cNvPr id="18" name="文本框 17"/>
            <p:cNvSpPr txBox="1"/>
            <p:nvPr/>
          </p:nvSpPr>
          <p:spPr>
            <a:xfrm>
              <a:off x="7420009" y="3357923"/>
              <a:ext cx="110799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软件测试</a:t>
              </a:r>
              <a:endParaRPr kumimoji="1" lang="zh-CN" altLang="en-US" dirty="0">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925216" y="3451801"/>
            <a:ext cx="1176414" cy="1136752"/>
            <a:chOff x="2859228" y="3418546"/>
            <a:chExt cx="1176414" cy="1136752"/>
          </a:xfrm>
        </p:grpSpPr>
        <p:cxnSp>
          <p:nvCxnSpPr>
            <p:cNvPr id="20" name="直线箭头连接符 19"/>
            <p:cNvCxnSpPr/>
            <p:nvPr/>
          </p:nvCxnSpPr>
          <p:spPr>
            <a:xfrm>
              <a:off x="3405068" y="3418546"/>
              <a:ext cx="0" cy="76742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352523" y="3702903"/>
              <a:ext cx="683119" cy="338554"/>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rPr>
                <a:t>评估</a:t>
              </a:r>
              <a:endParaRPr kumimoji="1" lang="zh-CN" altLang="en-US" sz="16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2859228" y="4185966"/>
              <a:ext cx="110799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质量模型</a:t>
              </a:r>
              <a:endParaRPr kumimoji="1" lang="zh-CN" altLang="en-US" dirty="0">
                <a:latin typeface="微软雅黑" panose="020B0503020204020204" pitchFamily="34" charset="-122"/>
                <a:ea typeface="微软雅黑" panose="020B0503020204020204" pitchFamily="34" charset="-122"/>
              </a:endParaRPr>
            </a:p>
          </p:txBody>
        </p:sp>
      </p:grpSp>
      <p:cxnSp>
        <p:nvCxnSpPr>
          <p:cNvPr id="23" name="曲线连接符 22"/>
          <p:cNvCxnSpPr>
            <a:stCxn id="18" idx="2"/>
            <a:endCxn id="22" idx="3"/>
          </p:cNvCxnSpPr>
          <p:nvPr/>
        </p:nvCxnSpPr>
        <p:spPr>
          <a:xfrm rot="5400000">
            <a:off x="5613359" y="2180363"/>
            <a:ext cx="643377" cy="3803670"/>
          </a:xfrm>
          <a:prstGeom prst="curvedConnector2">
            <a:avLst/>
          </a:prstGeom>
          <a:ln w="28575">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ppt_x</p:attrName>
                                        </p:attrNameLst>
                                      </p:cBhvr>
                                      <p:tavLst>
                                        <p:tav tm="0">
                                          <p:val>
                                            <p:strVal val="#ppt_x-#ppt_w*1.125000"/>
                                          </p:val>
                                        </p:tav>
                                        <p:tav tm="100000">
                                          <p:val>
                                            <p:strVal val="#ppt_x"/>
                                          </p:val>
                                        </p:tav>
                                      </p:tavLst>
                                    </p:anim>
                                    <p:animEffect transition="in" filter="wipe(righ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ppt_y</p:attrName>
                                        </p:attrNameLst>
                                      </p:cBhvr>
                                      <p:tavLst>
                                        <p:tav tm="0">
                                          <p:val>
                                            <p:strVal val="#ppt_y+#ppt_h*1.125000"/>
                                          </p:val>
                                        </p:tav>
                                        <p:tav tm="100000">
                                          <p:val>
                                            <p:strVal val="#ppt_y"/>
                                          </p:val>
                                        </p:tav>
                                      </p:tavLst>
                                    </p:anim>
                                    <p:animEffect transition="in" filter="wipe(up)">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outVertical)">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验证与确认（</a:t>
            </a:r>
            <a:r>
              <a:rPr kumimoji="1" lang="en-US" altLang="zh-CN" sz="2400" dirty="0">
                <a:sym typeface="+mn-ea"/>
              </a:rPr>
              <a:t>V&amp;V</a:t>
            </a:r>
            <a:r>
              <a:rPr kumimoji="1" lang="zh-CN" altLang="en-US" sz="2400" dirty="0">
                <a:sym typeface="+mn-ea"/>
              </a:rPr>
              <a:t>）</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308100"/>
            <a:ext cx="7712710" cy="2594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Verification：Are we building the product right？是否正确地构造了软件？即是否正确地做事，验证开发过程是否遵守已定义好的内容。验证产品满足规格设计说明书的一致性</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Validation： Are we building the right product? 是否构造了正是用户所需要的软件？即是否正在做正确的事。验证产品所实现的功能是否满足用户的需求</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725333" y="261474"/>
            <a:ext cx="3402806" cy="571500"/>
          </a:xfrm>
        </p:spPr>
        <p:txBody>
          <a:bodyPr>
            <a:normAutofit/>
          </a:bodyPr>
          <a:lstStyle/>
          <a:p>
            <a:r>
              <a:rPr lang="zh-CN" altLang="en-US" dirty="0">
                <a:latin typeface="微软雅黑" panose="020B0503020204020204" pitchFamily="34" charset="-122"/>
                <a:ea typeface="微软雅黑" panose="020B0503020204020204" pitchFamily="34" charset="-122"/>
              </a:rPr>
              <a:t>验证和确认</a:t>
            </a:r>
            <a:endParaRPr lang="zh-CN" altLang="en-US" dirty="0">
              <a:latin typeface="微软雅黑" panose="020B0503020204020204" pitchFamily="34" charset="-122"/>
              <a:ea typeface="微软雅黑" panose="020B0503020204020204" pitchFamily="34" charset="-122"/>
            </a:endParaRPr>
          </a:p>
        </p:txBody>
      </p:sp>
      <p:pic>
        <p:nvPicPr>
          <p:cNvPr id="108546" name="Picture 2" descr="http://www.mindtree.com/japan/images/internet.jpg"/>
          <p:cNvPicPr>
            <a:picLocks noChangeAspect="1" noChangeArrowheads="1"/>
          </p:cNvPicPr>
          <p:nvPr/>
        </p:nvPicPr>
        <p:blipFill>
          <a:blip r:embed="rId1" cstate="print"/>
          <a:srcRect/>
          <a:stretch>
            <a:fillRect/>
          </a:stretch>
        </p:blipFill>
        <p:spPr bwMode="auto">
          <a:xfrm>
            <a:off x="1669368" y="801330"/>
            <a:ext cx="5683539" cy="392739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33491"/>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rPr>
              <a:t>黑盒测试和</a:t>
            </a:r>
            <a:r>
              <a:rPr lang="zh-CN" altLang="en-US" sz="4800" b="1" dirty="0">
                <a:solidFill>
                  <a:schemeClr val="accent2">
                    <a:lumMod val="75000"/>
                  </a:schemeClr>
                </a:solidFill>
              </a:rPr>
              <a:t>白盒测试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516063"/>
            <a:ext cx="7712710" cy="217868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白盒测试：已知产品的</a:t>
            </a:r>
            <a:r>
              <a:rPr lang="zh-CN" sz="1800" dirty="0">
                <a:latin typeface="微软雅黑" panose="020B0503020204020204" pitchFamily="34" charset="-122"/>
                <a:ea typeface="微软雅黑" panose="020B0503020204020204" pitchFamily="34" charset="-122"/>
                <a:sym typeface="+mn-ea"/>
              </a:rPr>
              <a:t>代码</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白盒测试可以覆盖控制</a:t>
            </a:r>
            <a:r>
              <a:rPr lang="zh-CN" sz="1800" dirty="0">
                <a:latin typeface="微软雅黑" panose="020B0503020204020204" pitchFamily="34" charset="-122"/>
                <a:ea typeface="微软雅黑" panose="020B0503020204020204" pitchFamily="34" charset="-122"/>
                <a:sym typeface="+mn-ea"/>
              </a:rPr>
              <a:t>路径</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无法穷尽的</a:t>
            </a:r>
            <a:r>
              <a:rPr lang="zh-CN" sz="1800" dirty="0">
                <a:latin typeface="微软雅黑" panose="020B0503020204020204" pitchFamily="34" charset="-122"/>
                <a:ea typeface="微软雅黑" panose="020B0503020204020204" pitchFamily="34" charset="-122"/>
                <a:sym typeface="+mn-ea"/>
              </a:rPr>
              <a:t>测试</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黑盒测试：不了解软件的内部结构</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仅有需求规范说明书可供参考，通过输入输出</a:t>
            </a:r>
            <a:r>
              <a:rPr lang="zh-CN" sz="1800" dirty="0">
                <a:latin typeface="微软雅黑" panose="020B0503020204020204" pitchFamily="34" charset="-122"/>
                <a:ea typeface="微软雅黑" panose="020B0503020204020204" pitchFamily="34" charset="-122"/>
                <a:sym typeface="+mn-ea"/>
              </a:rPr>
              <a:t>考察</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78465" y="242621"/>
            <a:ext cx="5416153" cy="708422"/>
          </a:xfrm>
        </p:spPr>
        <p:txBody>
          <a:bodyPr>
            <a:normAutofit/>
          </a:bodyPr>
          <a:lstStyle/>
          <a:p>
            <a:endParaRPr lang="zh-CN" altLang="en-US" dirty="0">
              <a:latin typeface="微软雅黑" panose="020B0503020204020204" pitchFamily="34" charset="-122"/>
              <a:ea typeface="微软雅黑" panose="020B0503020204020204" pitchFamily="34" charset="-122"/>
            </a:endParaRPr>
          </a:p>
        </p:txBody>
      </p:sp>
      <p:pic>
        <p:nvPicPr>
          <p:cNvPr id="2" name="图片 1" descr="屏幕快照 2015-01-21 下午1.22.2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4093" y="1076851"/>
            <a:ext cx="7737841" cy="32594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33491"/>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rPr>
              <a:t>软件测试层次</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a:spLocks noGrp="1" noChangeArrowheads="1"/>
          </p:cNvSpPr>
          <p:nvPr>
            <p:ph type="title"/>
          </p:nvPr>
        </p:nvSpPr>
        <p:spPr>
          <a:xfrm>
            <a:off x="501466" y="419677"/>
            <a:ext cx="4476564" cy="365522"/>
          </a:xfrm>
        </p:spPr>
        <p:txBody>
          <a:bodyPr>
            <a:normAutofit fontScale="90000"/>
          </a:bodyPr>
          <a:lstStyle/>
          <a:p>
            <a:r>
              <a:rPr lang="zh-CN" altLang="en-US" dirty="0">
                <a:latin typeface="微软雅黑" panose="020B0503020204020204" pitchFamily="34" charset="-122"/>
                <a:ea typeface="微软雅黑" panose="020B0503020204020204" pitchFamily="34" charset="-122"/>
              </a:rPr>
              <a:t>软件测试</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个层次</a:t>
            </a:r>
            <a:endParaRPr lang="en-US" altLang="zh-CN"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2567" y="1236879"/>
            <a:ext cx="4057472" cy="3259543"/>
            <a:chOff x="250058" y="1140619"/>
            <a:chExt cx="4727972" cy="3409950"/>
          </a:xfrm>
        </p:grpSpPr>
        <p:pic>
          <p:nvPicPr>
            <p:cNvPr id="61" name="Picture 13" descr="图1-3%20改进的RAD模型及其解释"/>
            <p:cNvPicPr>
              <a:picLocks noChangeAspect="1" noChangeArrowheads="1"/>
            </p:cNvPicPr>
            <p:nvPr/>
          </p:nvPicPr>
          <p:blipFill>
            <a:blip r:embed="rId1" cstate="print"/>
            <a:srcRect/>
            <a:stretch>
              <a:fillRect/>
            </a:stretch>
          </p:blipFill>
          <p:spPr bwMode="auto">
            <a:xfrm>
              <a:off x="250058" y="1140619"/>
              <a:ext cx="4727972" cy="3409950"/>
            </a:xfrm>
            <a:prstGeom prst="rect">
              <a:avLst/>
            </a:prstGeom>
            <a:noFill/>
            <a:ln w="9525">
              <a:noFill/>
              <a:miter lim="800000"/>
              <a:headEnd/>
              <a:tailEnd/>
            </a:ln>
          </p:spPr>
        </p:pic>
        <p:sp>
          <p:nvSpPr>
            <p:cNvPr id="2" name="文本框 1"/>
            <p:cNvSpPr txBox="1"/>
            <p:nvPr/>
          </p:nvSpPr>
          <p:spPr>
            <a:xfrm>
              <a:off x="3374180" y="3083529"/>
              <a:ext cx="972108" cy="253916"/>
            </a:xfrm>
            <a:prstGeom prst="rect">
              <a:avLst/>
            </a:prstGeom>
            <a:solidFill>
              <a:schemeClr val="bg1"/>
            </a:solidFill>
          </p:spPr>
          <p:txBody>
            <a:bodyPr wrap="square" rtlCol="0">
              <a:spAutoFit/>
            </a:bodyPr>
            <a:lstStyle/>
            <a:p>
              <a:r>
                <a:rPr kumimoji="1" lang="zh-CN" altLang="en-US" sz="1050" dirty="0"/>
                <a:t>集成测试</a:t>
              </a:r>
              <a:endParaRPr kumimoji="1" lang="zh-CN" altLang="en-US" sz="1050" dirty="0"/>
            </a:p>
          </p:txBody>
        </p:sp>
      </p:grpSp>
      <p:sp>
        <p:nvSpPr>
          <p:cNvPr id="4" name="Rectangle 9" descr="75%"/>
          <p:cNvSpPr>
            <a:spLocks noChangeArrowheads="1"/>
          </p:cNvSpPr>
          <p:nvPr/>
        </p:nvSpPr>
        <p:spPr bwMode="auto">
          <a:xfrm>
            <a:off x="7103041" y="2866651"/>
            <a:ext cx="1944216" cy="324036"/>
          </a:xfrm>
          <a:prstGeom prst="rect">
            <a:avLst/>
          </a:prstGeom>
          <a:solidFill>
            <a:schemeClr val="bg1">
              <a:lumMod val="65000"/>
            </a:schemeClr>
          </a:solidFill>
          <a:ln w="12700">
            <a:solidFill>
              <a:schemeClr val="tx1"/>
            </a:solidFill>
            <a:miter lim="800000"/>
          </a:ln>
        </p:spPr>
        <p:txBody>
          <a:bodyPr wrap="none" anchor="ctr"/>
          <a:lstStyle/>
          <a:p>
            <a:pPr algn="ctr"/>
            <a:r>
              <a:rPr lang="zh-CN" altLang="en-US" sz="1500" dirty="0">
                <a:latin typeface="楷体" panose="02010609060101010101" charset="-122"/>
                <a:ea typeface="楷体" panose="02010609060101010101" charset="-122"/>
                <a:cs typeface="楷体" panose="02010609060101010101" charset="-122"/>
              </a:rPr>
              <a:t>单元之间</a:t>
            </a:r>
            <a:r>
              <a:rPr lang="zh-CN" altLang="en-US" dirty="0">
                <a:solidFill>
                  <a:srgbClr val="0000FF"/>
                </a:solidFill>
                <a:latin typeface="楷体" panose="02010609060101010101" charset="-122"/>
                <a:ea typeface="楷体" panose="02010609060101010101" charset="-122"/>
                <a:cs typeface="楷体" panose="02010609060101010101" charset="-122"/>
              </a:rPr>
              <a:t>接口</a:t>
            </a:r>
            <a:endParaRPr lang="zh-CN" altLang="en-US" dirty="0">
              <a:solidFill>
                <a:srgbClr val="0000FF"/>
              </a:solidFill>
              <a:latin typeface="楷体" panose="02010609060101010101" charset="-122"/>
              <a:ea typeface="楷体" panose="02010609060101010101" charset="-122"/>
              <a:cs typeface="楷体" panose="02010609060101010101" charset="-122"/>
            </a:endParaRPr>
          </a:p>
        </p:txBody>
      </p:sp>
      <p:sp>
        <p:nvSpPr>
          <p:cNvPr id="5" name="Rectangle 25"/>
          <p:cNvSpPr>
            <a:spLocks noChangeArrowheads="1"/>
          </p:cNvSpPr>
          <p:nvPr/>
        </p:nvSpPr>
        <p:spPr bwMode="auto">
          <a:xfrm>
            <a:off x="7103041" y="3514723"/>
            <a:ext cx="1998222" cy="378042"/>
          </a:xfrm>
          <a:prstGeom prst="rect">
            <a:avLst/>
          </a:prstGeom>
          <a:solidFill>
            <a:schemeClr val="tx1">
              <a:lumMod val="50000"/>
              <a:lumOff val="50000"/>
            </a:schemeClr>
          </a:solidFill>
          <a:ln w="12700">
            <a:solidFill>
              <a:schemeClr val="tx1"/>
            </a:solidFill>
            <a:miter lim="800000"/>
          </a:ln>
        </p:spPr>
        <p:txBody>
          <a:bodyPr wrap="none" anchor="ctr"/>
          <a:lstStyle/>
          <a:p>
            <a:r>
              <a:rPr lang="zh-CN" altLang="en-US" sz="1500" dirty="0">
                <a:solidFill>
                  <a:schemeClr val="bg1"/>
                </a:solidFill>
                <a:latin typeface="楷体" panose="02010609060101010101" charset="-122"/>
                <a:ea typeface="楷体" panose="02010609060101010101" charset="-122"/>
                <a:cs typeface="楷体" panose="02010609060101010101" charset="-122"/>
              </a:rPr>
              <a:t>组件／模块／类／函数</a:t>
            </a:r>
            <a:endParaRPr lang="zh-CN" altLang="en-US" sz="1500" dirty="0">
              <a:solidFill>
                <a:schemeClr val="bg1"/>
              </a:solidFill>
              <a:latin typeface="楷体" panose="02010609060101010101" charset="-122"/>
              <a:ea typeface="楷体" panose="02010609060101010101" charset="-122"/>
              <a:cs typeface="楷体" panose="02010609060101010101" charset="-122"/>
            </a:endParaRPr>
          </a:p>
        </p:txBody>
      </p:sp>
      <p:sp>
        <p:nvSpPr>
          <p:cNvPr id="6" name="AutoShape 45"/>
          <p:cNvSpPr>
            <a:spLocks noChangeArrowheads="1"/>
          </p:cNvSpPr>
          <p:nvPr/>
        </p:nvSpPr>
        <p:spPr bwMode="auto">
          <a:xfrm>
            <a:off x="4464519" y="3542117"/>
            <a:ext cx="1914442" cy="391716"/>
          </a:xfrm>
          <a:prstGeom prst="parallelogram">
            <a:avLst>
              <a:gd name="adj" fmla="val 163061"/>
            </a:avLst>
          </a:prstGeom>
          <a:solidFill>
            <a:schemeClr val="tx1">
              <a:lumMod val="50000"/>
              <a:lumOff val="50000"/>
            </a:schemeClr>
          </a:solidFill>
          <a:ln w="12700">
            <a:solidFill>
              <a:schemeClr val="tx1"/>
            </a:solidFill>
            <a:miter lim="800000"/>
          </a:ln>
        </p:spPr>
        <p:txBody>
          <a:bodyPr wrap="none" anchor="ctr"/>
          <a:lstStyle/>
          <a:p>
            <a:pPr>
              <a:defRPr/>
            </a:pPr>
            <a:endParaRPr lang="zh-CN" altLang="en-US" sz="2100">
              <a:solidFill>
                <a:srgbClr val="FFFFFF"/>
              </a:solidFill>
              <a:ea typeface="黑体" panose="02010609060101010101" charset="-122"/>
            </a:endParaRPr>
          </a:p>
        </p:txBody>
      </p:sp>
      <p:sp>
        <p:nvSpPr>
          <p:cNvPr id="7" name="Rectangle 46"/>
          <p:cNvSpPr>
            <a:spLocks noChangeArrowheads="1"/>
          </p:cNvSpPr>
          <p:nvPr/>
        </p:nvSpPr>
        <p:spPr bwMode="auto">
          <a:xfrm>
            <a:off x="4788411" y="3593949"/>
            <a:ext cx="1080120" cy="300565"/>
          </a:xfrm>
          <a:prstGeom prst="rect">
            <a:avLst/>
          </a:prstGeom>
          <a:noFill/>
          <a:ln>
            <a:noFill/>
          </a:ln>
        </p:spPr>
        <p:txBody>
          <a:bodyPr wrap="square" lIns="69056" tIns="34529" rIns="69056" bIns="34529">
            <a:spAutoFit/>
          </a:bodyPr>
          <a:lstStyle/>
          <a:p>
            <a:pPr algn="ctr" defTabSz="571500"/>
            <a:r>
              <a:rPr lang="zh-CN" altLang="en-US" sz="1500" dirty="0">
                <a:solidFill>
                  <a:srgbClr val="FFFFFF"/>
                </a:solidFill>
                <a:latin typeface="华文楷体" panose="02010600040101010101" pitchFamily="2" charset="-122"/>
                <a:ea typeface="华文楷体" panose="02010600040101010101" pitchFamily="2" charset="-122"/>
              </a:rPr>
              <a:t>单元</a:t>
            </a:r>
            <a:r>
              <a:rPr lang="zh-CN" altLang="de-DE" sz="1500" dirty="0">
                <a:solidFill>
                  <a:srgbClr val="FFFFFF"/>
                </a:solidFill>
                <a:latin typeface="华文楷体" panose="02010600040101010101" pitchFamily="2" charset="-122"/>
                <a:ea typeface="华文楷体" panose="02010600040101010101" pitchFamily="2" charset="-122"/>
              </a:rPr>
              <a:t>测试</a:t>
            </a:r>
            <a:endParaRPr lang="de-DE" sz="1500" dirty="0">
              <a:solidFill>
                <a:srgbClr val="FFFFFF"/>
              </a:solidFill>
              <a:latin typeface="华文楷体" panose="02010600040101010101" pitchFamily="2" charset="-122"/>
              <a:ea typeface="华文楷体" panose="02010600040101010101" pitchFamily="2" charset="-122"/>
            </a:endParaRPr>
          </a:p>
        </p:txBody>
      </p:sp>
      <p:sp>
        <p:nvSpPr>
          <p:cNvPr id="8" name="AutoShape 47"/>
          <p:cNvSpPr>
            <a:spLocks noChangeArrowheads="1"/>
          </p:cNvSpPr>
          <p:nvPr/>
        </p:nvSpPr>
        <p:spPr bwMode="auto">
          <a:xfrm>
            <a:off x="4464519" y="2947289"/>
            <a:ext cx="1917150" cy="392906"/>
          </a:xfrm>
          <a:prstGeom prst="parallelogram">
            <a:avLst>
              <a:gd name="adj" fmla="val 163061"/>
            </a:avLst>
          </a:prstGeom>
          <a:solidFill>
            <a:schemeClr val="bg1">
              <a:lumMod val="65000"/>
            </a:schemeClr>
          </a:solidFill>
          <a:ln w="12700">
            <a:solidFill>
              <a:schemeClr val="tx1"/>
            </a:solidFill>
            <a:miter lim="800000"/>
          </a:ln>
        </p:spPr>
        <p:txBody>
          <a:bodyPr wrap="none" anchor="ctr"/>
          <a:lstStyle/>
          <a:p>
            <a:pPr>
              <a:defRPr/>
            </a:pPr>
            <a:endParaRPr lang="zh-CN" altLang="en-US" sz="2100">
              <a:ea typeface="黑体" panose="02010609060101010101" charset="-122"/>
            </a:endParaRPr>
          </a:p>
        </p:txBody>
      </p:sp>
      <p:sp>
        <p:nvSpPr>
          <p:cNvPr id="9" name="Rectangle 48"/>
          <p:cNvSpPr>
            <a:spLocks noChangeArrowheads="1"/>
          </p:cNvSpPr>
          <p:nvPr/>
        </p:nvSpPr>
        <p:spPr bwMode="auto">
          <a:xfrm>
            <a:off x="4734406" y="2999883"/>
            <a:ext cx="1134126" cy="300565"/>
          </a:xfrm>
          <a:prstGeom prst="rect">
            <a:avLst/>
          </a:prstGeom>
          <a:noFill/>
          <a:ln>
            <a:noFill/>
          </a:ln>
        </p:spPr>
        <p:txBody>
          <a:bodyPr wrap="square" lIns="69056" tIns="34529" rIns="69056" bIns="34529">
            <a:spAutoFit/>
          </a:bodyPr>
          <a:lstStyle/>
          <a:p>
            <a:pPr algn="ctr" defTabSz="571500"/>
            <a:r>
              <a:rPr lang="zh-CN" altLang="de-DE" sz="1500" dirty="0">
                <a:latin typeface="华文楷体" panose="02010600040101010101" pitchFamily="2" charset="-122"/>
                <a:ea typeface="华文楷体" panose="02010600040101010101" pitchFamily="2" charset="-122"/>
              </a:rPr>
              <a:t>集成测试</a:t>
            </a:r>
            <a:endParaRPr lang="de-DE" sz="1500" dirty="0">
              <a:latin typeface="华文楷体" panose="02010600040101010101" pitchFamily="2" charset="-122"/>
              <a:ea typeface="华文楷体" panose="02010600040101010101" pitchFamily="2" charset="-122"/>
            </a:endParaRPr>
          </a:p>
        </p:txBody>
      </p:sp>
      <p:sp>
        <p:nvSpPr>
          <p:cNvPr id="10" name="AutoShape 49"/>
          <p:cNvSpPr>
            <a:spLocks noChangeArrowheads="1"/>
          </p:cNvSpPr>
          <p:nvPr/>
        </p:nvSpPr>
        <p:spPr bwMode="auto">
          <a:xfrm>
            <a:off x="4464519" y="2286959"/>
            <a:ext cx="1890065" cy="391716"/>
          </a:xfrm>
          <a:prstGeom prst="parallelogram">
            <a:avLst>
              <a:gd name="adj" fmla="val 163061"/>
            </a:avLst>
          </a:prstGeom>
          <a:solidFill>
            <a:schemeClr val="bg1">
              <a:lumMod val="85000"/>
            </a:schemeClr>
          </a:solidFill>
          <a:ln w="12700">
            <a:solidFill>
              <a:schemeClr val="tx1"/>
            </a:solidFill>
            <a:miter lim="800000"/>
          </a:ln>
        </p:spPr>
        <p:txBody>
          <a:bodyPr wrap="none" anchor="ctr"/>
          <a:lstStyle/>
          <a:p>
            <a:pPr>
              <a:defRPr/>
            </a:pPr>
            <a:endParaRPr lang="zh-CN" altLang="en-US" sz="2100">
              <a:ea typeface="黑体" panose="02010609060101010101" charset="-122"/>
            </a:endParaRPr>
          </a:p>
        </p:txBody>
      </p:sp>
      <p:sp>
        <p:nvSpPr>
          <p:cNvPr id="11" name="Rectangle 50"/>
          <p:cNvSpPr>
            <a:spLocks noChangeArrowheads="1"/>
          </p:cNvSpPr>
          <p:nvPr/>
        </p:nvSpPr>
        <p:spPr bwMode="auto">
          <a:xfrm>
            <a:off x="4809915" y="2325665"/>
            <a:ext cx="1058616" cy="300565"/>
          </a:xfrm>
          <a:prstGeom prst="rect">
            <a:avLst/>
          </a:prstGeom>
          <a:noFill/>
          <a:ln>
            <a:noFill/>
          </a:ln>
        </p:spPr>
        <p:txBody>
          <a:bodyPr wrap="square" lIns="69056" tIns="34529" rIns="69056" bIns="34529">
            <a:spAutoFit/>
          </a:bodyPr>
          <a:lstStyle/>
          <a:p>
            <a:pPr algn="ctr" defTabSz="571500"/>
            <a:r>
              <a:rPr lang="zh-CN" altLang="de-DE" sz="1500" dirty="0">
                <a:latin typeface="华文楷体" panose="02010600040101010101" pitchFamily="2" charset="-122"/>
                <a:ea typeface="华文楷体" panose="02010600040101010101" pitchFamily="2" charset="-122"/>
              </a:rPr>
              <a:t>系统测试</a:t>
            </a:r>
            <a:endParaRPr lang="de-DE" sz="1500" dirty="0">
              <a:latin typeface="华文楷体" panose="02010600040101010101" pitchFamily="2" charset="-122"/>
              <a:ea typeface="华文楷体" panose="02010600040101010101" pitchFamily="2" charset="-122"/>
            </a:endParaRPr>
          </a:p>
        </p:txBody>
      </p:sp>
      <p:grpSp>
        <p:nvGrpSpPr>
          <p:cNvPr id="12" name="Group 53"/>
          <p:cNvGrpSpPr/>
          <p:nvPr/>
        </p:nvGrpSpPr>
        <p:grpSpPr bwMode="auto">
          <a:xfrm>
            <a:off x="4464520" y="1595727"/>
            <a:ext cx="1944216" cy="392334"/>
            <a:chOff x="456" y="1632"/>
            <a:chExt cx="2344" cy="440"/>
          </a:xfrm>
          <a:solidFill>
            <a:schemeClr val="accent1">
              <a:lumMod val="40000"/>
              <a:lumOff val="60000"/>
            </a:schemeClr>
          </a:solidFill>
        </p:grpSpPr>
        <p:sp>
          <p:nvSpPr>
            <p:cNvPr id="13" name="AutoShape 54"/>
            <p:cNvSpPr>
              <a:spLocks noChangeArrowheads="1"/>
            </p:cNvSpPr>
            <p:nvPr/>
          </p:nvSpPr>
          <p:spPr bwMode="auto">
            <a:xfrm>
              <a:off x="456" y="1632"/>
              <a:ext cx="2344" cy="440"/>
            </a:xfrm>
            <a:prstGeom prst="parallelogram">
              <a:avLst>
                <a:gd name="adj" fmla="val 132960"/>
              </a:avLst>
            </a:prstGeom>
            <a:grpFill/>
            <a:ln w="12700">
              <a:solidFill>
                <a:schemeClr val="tx1"/>
              </a:solidFill>
              <a:miter lim="800000"/>
            </a:ln>
          </p:spPr>
          <p:txBody>
            <a:bodyPr wrap="none" anchor="ctr"/>
            <a:lstStyle/>
            <a:p>
              <a:pPr>
                <a:defRPr/>
              </a:pPr>
              <a:endParaRPr lang="zh-CN" altLang="en-US" sz="2100">
                <a:ea typeface="黑体" panose="02010609060101010101" charset="-122"/>
              </a:endParaRPr>
            </a:p>
          </p:txBody>
        </p:sp>
        <p:sp>
          <p:nvSpPr>
            <p:cNvPr id="14" name="Rectangle 55"/>
            <p:cNvSpPr>
              <a:spLocks noChangeArrowheads="1"/>
            </p:cNvSpPr>
            <p:nvPr/>
          </p:nvSpPr>
          <p:spPr bwMode="auto">
            <a:xfrm>
              <a:off x="1032" y="1708"/>
              <a:ext cx="1191" cy="337"/>
            </a:xfrm>
            <a:prstGeom prst="rect">
              <a:avLst/>
            </a:prstGeom>
            <a:grpFill/>
            <a:ln w="9525">
              <a:noFill/>
              <a:miter lim="800000"/>
            </a:ln>
          </p:spPr>
          <p:txBody>
            <a:bodyPr lIns="69056" tIns="34529" rIns="69056" bIns="34529">
              <a:spAutoFit/>
            </a:bodyPr>
            <a:lstStyle/>
            <a:p>
              <a:pPr algn="ctr" defTabSz="571500">
                <a:defRPr/>
              </a:pPr>
              <a:r>
                <a:rPr lang="zh-CN" altLang="de-DE" sz="1500" dirty="0">
                  <a:latin typeface="华文楷体" panose="02010600040101010101" pitchFamily="2" charset="-122"/>
                  <a:ea typeface="华文楷体" panose="02010600040101010101" pitchFamily="2" charset="-122"/>
                </a:rPr>
                <a:t>验收测试</a:t>
              </a:r>
              <a:endParaRPr lang="de-DE" dirty="0">
                <a:latin typeface="华文楷体" panose="02010600040101010101" pitchFamily="2" charset="-122"/>
                <a:ea typeface="华文楷体" panose="02010600040101010101" pitchFamily="2" charset="-122"/>
              </a:endParaRPr>
            </a:p>
          </p:txBody>
        </p:sp>
      </p:grpSp>
      <p:sp>
        <p:nvSpPr>
          <p:cNvPr id="15" name="Rectangle 9" descr="75%"/>
          <p:cNvSpPr>
            <a:spLocks noChangeArrowheads="1"/>
          </p:cNvSpPr>
          <p:nvPr/>
        </p:nvSpPr>
        <p:spPr bwMode="auto">
          <a:xfrm>
            <a:off x="7103041" y="2272585"/>
            <a:ext cx="1944216" cy="324036"/>
          </a:xfrm>
          <a:prstGeom prst="rect">
            <a:avLst/>
          </a:prstGeom>
          <a:solidFill>
            <a:schemeClr val="bg1">
              <a:lumMod val="85000"/>
            </a:schemeClr>
          </a:solidFill>
          <a:ln w="12700">
            <a:solidFill>
              <a:schemeClr val="tx1"/>
            </a:solidFill>
            <a:miter lim="800000"/>
          </a:ln>
        </p:spPr>
        <p:txBody>
          <a:bodyPr wrap="none" anchor="ctr"/>
          <a:lstStyle/>
          <a:p>
            <a:pPr algn="ctr"/>
            <a:r>
              <a:rPr lang="zh-CN" altLang="en-US" sz="1500" dirty="0">
                <a:latin typeface="楷体" panose="02010609060101010101" charset="-122"/>
                <a:ea typeface="楷体" panose="02010609060101010101" charset="-122"/>
                <a:cs typeface="楷体" panose="02010609060101010101" charset="-122"/>
              </a:rPr>
              <a:t>由单元构成的</a:t>
            </a:r>
            <a:r>
              <a:rPr lang="zh-CN" altLang="en-US" b="1" dirty="0">
                <a:solidFill>
                  <a:srgbClr val="0000FF"/>
                </a:solidFill>
                <a:latin typeface="楷体" panose="02010609060101010101" charset="-122"/>
                <a:ea typeface="楷体" panose="02010609060101010101" charset="-122"/>
                <a:cs typeface="楷体" panose="02010609060101010101" charset="-122"/>
              </a:rPr>
              <a:t>系统</a:t>
            </a:r>
            <a:endParaRPr lang="zh-CN" altLang="en-US" b="1" dirty="0">
              <a:solidFill>
                <a:srgbClr val="0000FF"/>
              </a:solidFill>
              <a:latin typeface="楷体" panose="02010609060101010101" charset="-122"/>
              <a:ea typeface="楷体" panose="02010609060101010101" charset="-122"/>
              <a:cs typeface="楷体" panose="02010609060101010101" charset="-122"/>
            </a:endParaRPr>
          </a:p>
        </p:txBody>
      </p:sp>
      <p:sp>
        <p:nvSpPr>
          <p:cNvPr id="16" name="Rectangle 9" descr="75%"/>
          <p:cNvSpPr>
            <a:spLocks noChangeArrowheads="1"/>
          </p:cNvSpPr>
          <p:nvPr/>
        </p:nvSpPr>
        <p:spPr bwMode="auto">
          <a:xfrm>
            <a:off x="7103041" y="1624513"/>
            <a:ext cx="1944216" cy="324036"/>
          </a:xfrm>
          <a:prstGeom prst="rect">
            <a:avLst/>
          </a:prstGeom>
          <a:solidFill>
            <a:srgbClr val="F8F8F8"/>
          </a:solidFill>
          <a:ln w="12700">
            <a:solidFill>
              <a:schemeClr val="tx1"/>
            </a:solidFill>
            <a:miter lim="800000"/>
          </a:ln>
        </p:spPr>
        <p:txBody>
          <a:bodyPr wrap="none" anchor="ctr"/>
          <a:lstStyle/>
          <a:p>
            <a:pPr algn="ctr"/>
            <a:r>
              <a:rPr lang="zh-CN" altLang="en-US" sz="1500" dirty="0">
                <a:latin typeface="楷体" panose="02010609060101010101" charset="-122"/>
                <a:ea typeface="楷体" panose="02010609060101010101" charset="-122"/>
                <a:cs typeface="楷体" panose="02010609060101010101" charset="-122"/>
              </a:rPr>
              <a:t>系统承载的用户</a:t>
            </a:r>
            <a:r>
              <a:rPr lang="zh-CN" altLang="en-US" b="1" dirty="0">
                <a:solidFill>
                  <a:srgbClr val="0000FF"/>
                </a:solidFill>
                <a:latin typeface="楷体" panose="02010609060101010101" charset="-122"/>
                <a:ea typeface="楷体" panose="02010609060101010101" charset="-122"/>
                <a:cs typeface="楷体" panose="02010609060101010101" charset="-122"/>
              </a:rPr>
              <a:t>业务</a:t>
            </a:r>
            <a:endParaRPr lang="zh-CN" altLang="en-US" b="1" dirty="0">
              <a:solidFill>
                <a:srgbClr val="0000FF"/>
              </a:solidFill>
              <a:latin typeface="楷体" panose="02010609060101010101" charset="-122"/>
              <a:ea typeface="楷体" panose="02010609060101010101" charset="-122"/>
              <a:cs typeface="楷体" panose="02010609060101010101" charset="-122"/>
            </a:endParaRPr>
          </a:p>
        </p:txBody>
      </p:sp>
      <p:sp>
        <p:nvSpPr>
          <p:cNvPr id="17" name="左右箭头 16"/>
          <p:cNvSpPr/>
          <p:nvPr/>
        </p:nvSpPr>
        <p:spPr>
          <a:xfrm>
            <a:off x="6340517" y="1678518"/>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8" name="左右箭头 17"/>
          <p:cNvSpPr/>
          <p:nvPr/>
        </p:nvSpPr>
        <p:spPr>
          <a:xfrm>
            <a:off x="6286511" y="2326590"/>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9" name="左右箭头 18"/>
          <p:cNvSpPr/>
          <p:nvPr/>
        </p:nvSpPr>
        <p:spPr>
          <a:xfrm>
            <a:off x="6340517" y="2974662"/>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0" name="左右箭头 19"/>
          <p:cNvSpPr/>
          <p:nvPr/>
        </p:nvSpPr>
        <p:spPr>
          <a:xfrm>
            <a:off x="6340517" y="3622734"/>
            <a:ext cx="708517" cy="240505"/>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不同测试</a:t>
            </a:r>
            <a:r>
              <a:rPr lang="zh-CN" altLang="en-US" dirty="0">
                <a:latin typeface="微软雅黑" panose="020B0503020204020204" pitchFamily="34" charset="-122"/>
                <a:ea typeface="微软雅黑" panose="020B0503020204020204" pitchFamily="34" charset="-122"/>
              </a:rPr>
              <a:t>层次</a:t>
            </a:r>
            <a:r>
              <a:rPr kumimoji="1" lang="zh-CN" altLang="en-US" sz="2800" b="1" dirty="0">
                <a:solidFill>
                  <a:srgbClr val="0070C0"/>
                </a:solidFill>
                <a:latin typeface="微软雅黑" panose="020B0503020204020204" pitchFamily="34" charset="-122"/>
                <a:ea typeface="微软雅黑" panose="020B0503020204020204" pitchFamily="34" charset="-122"/>
              </a:rPr>
              <a:t>的任务</a:t>
            </a:r>
            <a:endParaRPr kumimoji="1" lang="zh-CN" altLang="en-US" dirty="0"/>
          </a:p>
        </p:txBody>
      </p:sp>
      <p:grpSp>
        <p:nvGrpSpPr>
          <p:cNvPr id="5" name="Group 60"/>
          <p:cNvGrpSpPr/>
          <p:nvPr/>
        </p:nvGrpSpPr>
        <p:grpSpPr bwMode="auto">
          <a:xfrm>
            <a:off x="4626006" y="3543858"/>
            <a:ext cx="1007782" cy="340023"/>
            <a:chOff x="2939" y="2736"/>
            <a:chExt cx="943" cy="312"/>
          </a:xfrm>
        </p:grpSpPr>
        <p:sp>
          <p:nvSpPr>
            <p:cNvPr id="6" name="Rectangle 9" descr="75%"/>
            <p:cNvSpPr>
              <a:spLocks noChangeArrowheads="1"/>
            </p:cNvSpPr>
            <p:nvPr/>
          </p:nvSpPr>
          <p:spPr bwMode="auto">
            <a:xfrm>
              <a:off x="2939" y="2736"/>
              <a:ext cx="597" cy="312"/>
            </a:xfrm>
            <a:prstGeom prst="rect">
              <a:avLst/>
            </a:prstGeom>
            <a:pattFill prst="pct75">
              <a:fgClr>
                <a:schemeClr val="accent2"/>
              </a:fgClr>
              <a:bgClr>
                <a:srgbClr val="FFFFFF"/>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7" name="Rectangle 10" descr="Diagonal hell nach unten"/>
            <p:cNvSpPr>
              <a:spLocks noChangeArrowheads="1"/>
            </p:cNvSpPr>
            <p:nvPr/>
          </p:nvSpPr>
          <p:spPr bwMode="auto">
            <a:xfrm>
              <a:off x="3542" y="2736"/>
              <a:ext cx="167" cy="312"/>
            </a:xfrm>
            <a:prstGeom prst="rect">
              <a:avLst/>
            </a:prstGeom>
            <a:pattFill prst="dkDnDiag">
              <a:fgClr>
                <a:srgbClr val="006040"/>
              </a:fgClr>
              <a:bgClr>
                <a:schemeClr val="accent1"/>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8" name="Rectangle 11"/>
            <p:cNvSpPr>
              <a:spLocks noChangeArrowheads="1"/>
            </p:cNvSpPr>
            <p:nvPr/>
          </p:nvSpPr>
          <p:spPr bwMode="auto">
            <a:xfrm>
              <a:off x="3715" y="2736"/>
              <a:ext cx="167" cy="312"/>
            </a:xfrm>
            <a:prstGeom prst="rect">
              <a:avLst/>
            </a:prstGeom>
            <a:solidFill>
              <a:srgbClr val="CCCCFF"/>
            </a:solidFill>
            <a:ln w="12700">
              <a:solidFill>
                <a:schemeClr val="tx1"/>
              </a:solidFill>
              <a:miter lim="800000"/>
            </a:ln>
          </p:spPr>
          <p:txBody>
            <a:bodyPr wrap="none" anchor="ctr"/>
            <a:lstStyle/>
            <a:p>
              <a:endParaRPr lang="zh-CN" altLang="en-US" sz="2100">
                <a:ea typeface="黑体" panose="02010609060101010101" charset="-122"/>
              </a:endParaRPr>
            </a:p>
          </p:txBody>
        </p:sp>
      </p:grpSp>
      <p:sp>
        <p:nvSpPr>
          <p:cNvPr id="9" name="AutoShape 12"/>
          <p:cNvSpPr/>
          <p:nvPr/>
        </p:nvSpPr>
        <p:spPr bwMode="auto">
          <a:xfrm>
            <a:off x="6138174" y="3705877"/>
            <a:ext cx="868630" cy="623730"/>
          </a:xfrm>
          <a:prstGeom prst="accentCallout1">
            <a:avLst>
              <a:gd name="adj1" fmla="val 13741"/>
              <a:gd name="adj2" fmla="val -7569"/>
              <a:gd name="adj3" fmla="val 3140"/>
              <a:gd name="adj4" fmla="val -75930"/>
            </a:avLst>
          </a:prstGeom>
          <a:solidFill>
            <a:schemeClr val="bg1">
              <a:lumMod val="85000"/>
            </a:schemeClr>
          </a:solidFill>
          <a:ln w="9525">
            <a:solidFill>
              <a:schemeClr val="tx1"/>
            </a:solidFill>
            <a:miter lim="800000"/>
          </a:ln>
        </p:spPr>
        <p:txBody>
          <a:bodyPr wrap="square" lIns="69056" tIns="34529" rIns="69056" bIns="34529">
            <a:spAutoFit/>
          </a:bodyPr>
          <a:lstStyle/>
          <a:p>
            <a:pPr defTabSz="571500">
              <a:spcBef>
                <a:spcPct val="50000"/>
              </a:spcBef>
              <a:defRPr/>
            </a:pPr>
            <a:r>
              <a:rPr lang="zh-CN" altLang="en-US" sz="1200" dirty="0">
                <a:latin typeface="华文楷体" panose="02010600040101010101" pitchFamily="2" charset="-122"/>
                <a:ea typeface="华文楷体" panose="02010600040101010101" pitchFamily="2" charset="-122"/>
              </a:rPr>
              <a:t>组件</a:t>
            </a:r>
            <a:r>
              <a:rPr lang="zh-CN" altLang="de-DE" sz="1200" dirty="0">
                <a:latin typeface="华文楷体" panose="02010600040101010101" pitchFamily="2" charset="-122"/>
                <a:ea typeface="华文楷体" panose="02010600040101010101" pitchFamily="2" charset="-122"/>
              </a:rPr>
              <a:t>功能</a:t>
            </a:r>
            <a:br>
              <a:rPr lang="de-DE" sz="1200" dirty="0">
                <a:latin typeface="华文楷体" panose="02010600040101010101" pitchFamily="2" charset="-122"/>
                <a:ea typeface="华文楷体" panose="02010600040101010101" pitchFamily="2" charset="-122"/>
              </a:rPr>
            </a:br>
            <a:r>
              <a:rPr lang="zh-CN" altLang="de-DE" sz="1200" dirty="0">
                <a:latin typeface="华文楷体" panose="02010600040101010101" pitchFamily="2" charset="-122"/>
                <a:ea typeface="华文楷体" panose="02010600040101010101" pitchFamily="2" charset="-122"/>
              </a:rPr>
              <a:t>健壮性</a:t>
            </a:r>
            <a:br>
              <a:rPr lang="de-DE" sz="1200" dirty="0">
                <a:latin typeface="华文楷体" panose="02010600040101010101" pitchFamily="2" charset="-122"/>
                <a:ea typeface="华文楷体" panose="02010600040101010101" pitchFamily="2" charset="-122"/>
              </a:rPr>
            </a:br>
            <a:r>
              <a:rPr lang="zh-CN" altLang="de-DE" sz="1200" dirty="0">
                <a:latin typeface="华文楷体" panose="02010600040101010101" pitchFamily="2" charset="-122"/>
                <a:ea typeface="华文楷体" panose="02010600040101010101" pitchFamily="2" charset="-122"/>
              </a:rPr>
              <a:t>效率</a:t>
            </a:r>
            <a:endParaRPr lang="de-DE" sz="1200" dirty="0">
              <a:latin typeface="华文楷体" panose="02010600040101010101" pitchFamily="2" charset="-122"/>
              <a:ea typeface="华文楷体" panose="02010600040101010101" pitchFamily="2" charset="-122"/>
            </a:endParaRPr>
          </a:p>
        </p:txBody>
      </p:sp>
      <p:sp>
        <p:nvSpPr>
          <p:cNvPr id="10" name="Rectangle 15" descr="75%"/>
          <p:cNvSpPr>
            <a:spLocks noChangeArrowheads="1"/>
          </p:cNvSpPr>
          <p:nvPr/>
        </p:nvSpPr>
        <p:spPr bwMode="auto">
          <a:xfrm>
            <a:off x="4626006" y="2949792"/>
            <a:ext cx="439235" cy="340023"/>
          </a:xfrm>
          <a:prstGeom prst="rect">
            <a:avLst/>
          </a:prstGeom>
          <a:pattFill prst="pct75">
            <a:fgClr>
              <a:schemeClr val="accent2"/>
            </a:fgClr>
            <a:bgClr>
              <a:srgbClr val="FFFFFF"/>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11" name="AutoShape 16"/>
          <p:cNvSpPr/>
          <p:nvPr/>
        </p:nvSpPr>
        <p:spPr bwMode="auto">
          <a:xfrm>
            <a:off x="6030162" y="3165816"/>
            <a:ext cx="1399768" cy="254398"/>
          </a:xfrm>
          <a:prstGeom prst="accentCallout1">
            <a:avLst>
              <a:gd name="adj1" fmla="val 33644"/>
              <a:gd name="adj2" fmla="val -7569"/>
              <a:gd name="adj3" fmla="val -20366"/>
              <a:gd name="adj4" fmla="val -88009"/>
            </a:avLst>
          </a:prstGeom>
          <a:solidFill>
            <a:schemeClr val="bg1">
              <a:lumMod val="85000"/>
            </a:schemeClr>
          </a:solidFill>
          <a:ln w="9525">
            <a:solidFill>
              <a:schemeClr val="tx1"/>
            </a:solidFill>
            <a:miter lim="800000"/>
          </a:ln>
        </p:spPr>
        <p:txBody>
          <a:bodyPr wrap="square" lIns="69056" tIns="34529" rIns="69056" bIns="34529">
            <a:spAutoFit/>
          </a:bodyPr>
          <a:lstStyle/>
          <a:p>
            <a:pPr defTabSz="571500">
              <a:spcBef>
                <a:spcPct val="50000"/>
              </a:spcBef>
              <a:defRPr/>
            </a:pPr>
            <a:r>
              <a:rPr lang="zh-CN" altLang="en-US" sz="1200" dirty="0">
                <a:latin typeface="华文楷体" panose="02010600040101010101" pitchFamily="2" charset="-122"/>
                <a:ea typeface="华文楷体" panose="02010600040101010101" pitchFamily="2" charset="-122"/>
              </a:rPr>
              <a:t>组件之间的接口</a:t>
            </a:r>
            <a:endParaRPr lang="de-DE" sz="1200" dirty="0">
              <a:latin typeface="华文楷体" panose="02010600040101010101" pitchFamily="2" charset="-122"/>
              <a:ea typeface="华文楷体" panose="02010600040101010101" pitchFamily="2" charset="-122"/>
            </a:endParaRPr>
          </a:p>
        </p:txBody>
      </p:sp>
      <p:grpSp>
        <p:nvGrpSpPr>
          <p:cNvPr id="12" name="Group 61"/>
          <p:cNvGrpSpPr/>
          <p:nvPr/>
        </p:nvGrpSpPr>
        <p:grpSpPr bwMode="auto">
          <a:xfrm>
            <a:off x="4626006" y="2355726"/>
            <a:ext cx="1662894" cy="340023"/>
            <a:chOff x="2939" y="1776"/>
            <a:chExt cx="1556" cy="312"/>
          </a:xfrm>
        </p:grpSpPr>
        <p:sp>
          <p:nvSpPr>
            <p:cNvPr id="13" name="Rectangle 21" descr="75%"/>
            <p:cNvSpPr>
              <a:spLocks noChangeArrowheads="1"/>
            </p:cNvSpPr>
            <p:nvPr/>
          </p:nvSpPr>
          <p:spPr bwMode="auto">
            <a:xfrm>
              <a:off x="2939" y="1776"/>
              <a:ext cx="225" cy="312"/>
            </a:xfrm>
            <a:prstGeom prst="rect">
              <a:avLst/>
            </a:prstGeom>
            <a:pattFill prst="pct75">
              <a:fgClr>
                <a:schemeClr val="accent2"/>
              </a:fgClr>
              <a:bgClr>
                <a:srgbClr val="FFFFFF"/>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14" name="Rectangle 22" descr="Diagonal hell nach oben"/>
            <p:cNvSpPr>
              <a:spLocks noChangeArrowheads="1"/>
            </p:cNvSpPr>
            <p:nvPr/>
          </p:nvSpPr>
          <p:spPr bwMode="auto">
            <a:xfrm>
              <a:off x="3170" y="1776"/>
              <a:ext cx="327" cy="312"/>
            </a:xfrm>
            <a:prstGeom prst="rect">
              <a:avLst/>
            </a:prstGeom>
            <a:pattFill prst="dkUpDiag">
              <a:fgClr>
                <a:schemeClr val="tx2"/>
              </a:fgClr>
              <a:bgClr>
                <a:srgbClr val="FFFFFF"/>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15" name="Rectangle 23" descr="Vertikal dunkel"/>
            <p:cNvSpPr>
              <a:spLocks noChangeArrowheads="1"/>
            </p:cNvSpPr>
            <p:nvPr/>
          </p:nvSpPr>
          <p:spPr bwMode="auto">
            <a:xfrm>
              <a:off x="3503" y="1776"/>
              <a:ext cx="327" cy="312"/>
            </a:xfrm>
            <a:prstGeom prst="rect">
              <a:avLst/>
            </a:prstGeom>
            <a:pattFill prst="dkVert">
              <a:fgClr>
                <a:srgbClr val="663300"/>
              </a:fgClr>
              <a:bgClr>
                <a:srgbClr val="CC9900"/>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16" name="Rectangle 24" descr="Diagonal hell nach unten"/>
            <p:cNvSpPr>
              <a:spLocks noChangeArrowheads="1"/>
            </p:cNvSpPr>
            <p:nvPr/>
          </p:nvSpPr>
          <p:spPr bwMode="auto">
            <a:xfrm>
              <a:off x="3836" y="1776"/>
              <a:ext cx="327" cy="312"/>
            </a:xfrm>
            <a:prstGeom prst="rect">
              <a:avLst/>
            </a:prstGeom>
            <a:pattFill prst="dkDnDiag">
              <a:fgClr>
                <a:srgbClr val="006040"/>
              </a:fgClr>
              <a:bgClr>
                <a:schemeClr val="accent1"/>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17" name="Rectangle 25"/>
            <p:cNvSpPr>
              <a:spLocks noChangeArrowheads="1"/>
            </p:cNvSpPr>
            <p:nvPr/>
          </p:nvSpPr>
          <p:spPr bwMode="auto">
            <a:xfrm>
              <a:off x="4168" y="1776"/>
              <a:ext cx="327" cy="312"/>
            </a:xfrm>
            <a:prstGeom prst="rect">
              <a:avLst/>
            </a:prstGeom>
            <a:solidFill>
              <a:srgbClr val="CCCCFF"/>
            </a:solidFill>
            <a:ln w="12700">
              <a:solidFill>
                <a:schemeClr val="tx1"/>
              </a:solidFill>
              <a:miter lim="800000"/>
            </a:ln>
          </p:spPr>
          <p:txBody>
            <a:bodyPr wrap="none" anchor="ctr"/>
            <a:lstStyle/>
            <a:p>
              <a:endParaRPr lang="zh-CN" altLang="en-US" sz="2100">
                <a:ea typeface="黑体" panose="02010609060101010101" charset="-122"/>
              </a:endParaRPr>
            </a:p>
          </p:txBody>
        </p:sp>
      </p:grpSp>
      <p:sp>
        <p:nvSpPr>
          <p:cNvPr id="18" name="AutoShape 26"/>
          <p:cNvSpPr/>
          <p:nvPr/>
        </p:nvSpPr>
        <p:spPr bwMode="auto">
          <a:xfrm>
            <a:off x="6517074" y="2306929"/>
            <a:ext cx="910912" cy="808396"/>
          </a:xfrm>
          <a:prstGeom prst="accentCallout1">
            <a:avLst>
              <a:gd name="adj1" fmla="val 8634"/>
              <a:gd name="adj2" fmla="val -6477"/>
              <a:gd name="adj3" fmla="val 21657"/>
              <a:gd name="adj4" fmla="val -28426"/>
            </a:avLst>
          </a:prstGeom>
          <a:solidFill>
            <a:schemeClr val="bg1">
              <a:lumMod val="85000"/>
            </a:schemeClr>
          </a:solidFill>
          <a:ln w="9525">
            <a:solidFill>
              <a:schemeClr val="tx1"/>
            </a:solidFill>
            <a:miter lim="800000"/>
          </a:ln>
        </p:spPr>
        <p:txBody>
          <a:bodyPr wrap="square" lIns="69056" tIns="34529" rIns="69056" bIns="34529">
            <a:spAutoFit/>
          </a:bodyPr>
          <a:lstStyle/>
          <a:p>
            <a:pPr defTabSz="571500">
              <a:spcBef>
                <a:spcPct val="50000"/>
              </a:spcBef>
              <a:defRPr/>
            </a:pPr>
            <a:r>
              <a:rPr lang="zh-CN" altLang="en-US" sz="1200" dirty="0">
                <a:latin typeface="华文楷体" panose="02010600040101010101" pitchFamily="2" charset="-122"/>
                <a:ea typeface="华文楷体" panose="02010600040101010101" pitchFamily="2" charset="-122"/>
              </a:rPr>
              <a:t>系统</a:t>
            </a:r>
            <a:r>
              <a:rPr lang="zh-CN" altLang="de-DE" sz="1200" dirty="0">
                <a:latin typeface="华文楷体" panose="02010600040101010101" pitchFamily="2" charset="-122"/>
                <a:ea typeface="华文楷体" panose="02010600040101010101" pitchFamily="2" charset="-122"/>
              </a:rPr>
              <a:t>功能</a:t>
            </a:r>
            <a:r>
              <a:rPr lang="de-DE" sz="1200" dirty="0">
                <a:latin typeface="华文楷体" panose="02010600040101010101" pitchFamily="2" charset="-122"/>
                <a:ea typeface="华文楷体" panose="02010600040101010101" pitchFamily="2" charset="-122"/>
              </a:rPr>
              <a:t> </a:t>
            </a:r>
            <a:br>
              <a:rPr lang="de-DE" altLang="zh-CN" sz="1200" dirty="0">
                <a:latin typeface="华文楷体" panose="02010600040101010101" pitchFamily="2" charset="-122"/>
                <a:ea typeface="华文楷体" panose="02010600040101010101" pitchFamily="2" charset="-122"/>
              </a:rPr>
            </a:br>
            <a:r>
              <a:rPr lang="zh-CN" altLang="de-DE" sz="1200" dirty="0">
                <a:latin typeface="华文楷体" panose="02010600040101010101" pitchFamily="2" charset="-122"/>
                <a:ea typeface="华文楷体" panose="02010600040101010101" pitchFamily="2" charset="-122"/>
              </a:rPr>
              <a:t>安全性</a:t>
            </a:r>
            <a:r>
              <a:rPr lang="de-DE" sz="1200" dirty="0">
                <a:latin typeface="华文楷体" panose="02010600040101010101" pitchFamily="2" charset="-122"/>
                <a:ea typeface="华文楷体" panose="02010600040101010101" pitchFamily="2" charset="-122"/>
              </a:rPr>
              <a:t> </a:t>
            </a:r>
            <a:br>
              <a:rPr lang="de-DE" sz="1200" dirty="0">
                <a:latin typeface="华文楷体" panose="02010600040101010101" pitchFamily="2" charset="-122"/>
                <a:ea typeface="华文楷体" panose="02010600040101010101" pitchFamily="2" charset="-122"/>
              </a:rPr>
            </a:br>
            <a:r>
              <a:rPr lang="zh-CN" altLang="de-DE" sz="1200" dirty="0">
                <a:latin typeface="华文楷体" panose="02010600040101010101" pitchFamily="2" charset="-122"/>
                <a:ea typeface="华文楷体" panose="02010600040101010101" pitchFamily="2" charset="-122"/>
              </a:rPr>
              <a:t>健壮性</a:t>
            </a:r>
            <a:br>
              <a:rPr lang="zh-CN" altLang="de-DE" sz="1200" dirty="0">
                <a:latin typeface="华文楷体" panose="02010600040101010101" pitchFamily="2" charset="-122"/>
                <a:ea typeface="华文楷体" panose="02010600040101010101" pitchFamily="2" charset="-122"/>
              </a:rPr>
            </a:br>
            <a:r>
              <a:rPr lang="zh-CN" altLang="de-DE" sz="1200" dirty="0">
                <a:latin typeface="华文楷体" panose="02010600040101010101" pitchFamily="2" charset="-122"/>
                <a:ea typeface="华文楷体" panose="02010600040101010101" pitchFamily="2" charset="-122"/>
              </a:rPr>
              <a:t>效率</a:t>
            </a:r>
            <a:r>
              <a:rPr lang="de-DE" sz="1200" dirty="0">
                <a:latin typeface="华文楷体" panose="02010600040101010101" pitchFamily="2" charset="-122"/>
                <a:ea typeface="华文楷体" panose="02010600040101010101" pitchFamily="2" charset="-122"/>
              </a:rPr>
              <a:t> </a:t>
            </a:r>
            <a:endParaRPr lang="de-DE" sz="1200" dirty="0">
              <a:latin typeface="华文楷体" panose="02010600040101010101" pitchFamily="2" charset="-122"/>
              <a:ea typeface="华文楷体" panose="02010600040101010101" pitchFamily="2" charset="-122"/>
            </a:endParaRPr>
          </a:p>
        </p:txBody>
      </p:sp>
      <p:grpSp>
        <p:nvGrpSpPr>
          <p:cNvPr id="19" name="Group 62"/>
          <p:cNvGrpSpPr/>
          <p:nvPr/>
        </p:nvGrpSpPr>
        <p:grpSpPr bwMode="auto">
          <a:xfrm>
            <a:off x="4572000" y="1545636"/>
            <a:ext cx="718165" cy="340023"/>
            <a:chOff x="2939" y="1320"/>
            <a:chExt cx="672" cy="312"/>
          </a:xfrm>
        </p:grpSpPr>
        <p:sp>
          <p:nvSpPr>
            <p:cNvPr id="20" name="Rectangle 35" descr="75%"/>
            <p:cNvSpPr>
              <a:spLocks noChangeArrowheads="1"/>
            </p:cNvSpPr>
            <p:nvPr/>
          </p:nvSpPr>
          <p:spPr bwMode="auto">
            <a:xfrm>
              <a:off x="2939" y="1320"/>
              <a:ext cx="146" cy="312"/>
            </a:xfrm>
            <a:prstGeom prst="rect">
              <a:avLst/>
            </a:prstGeom>
            <a:pattFill prst="pct75">
              <a:fgClr>
                <a:schemeClr val="accent2"/>
              </a:fgClr>
              <a:bgClr>
                <a:srgbClr val="FFFFFF"/>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21" name="Rectangle 36" descr="Diagonal hell nach oben"/>
            <p:cNvSpPr>
              <a:spLocks noChangeArrowheads="1"/>
            </p:cNvSpPr>
            <p:nvPr/>
          </p:nvSpPr>
          <p:spPr bwMode="auto">
            <a:xfrm>
              <a:off x="3089" y="1320"/>
              <a:ext cx="90" cy="312"/>
            </a:xfrm>
            <a:prstGeom prst="rect">
              <a:avLst/>
            </a:prstGeom>
            <a:pattFill prst="dkUpDiag">
              <a:fgClr>
                <a:schemeClr val="tx2"/>
              </a:fgClr>
              <a:bgClr>
                <a:srgbClr val="FFFFFF"/>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22" name="Rectangle 37" descr="Vertikal dunkel"/>
            <p:cNvSpPr>
              <a:spLocks noChangeArrowheads="1"/>
            </p:cNvSpPr>
            <p:nvPr/>
          </p:nvSpPr>
          <p:spPr bwMode="auto">
            <a:xfrm>
              <a:off x="3179" y="1320"/>
              <a:ext cx="67" cy="312"/>
            </a:xfrm>
            <a:prstGeom prst="rect">
              <a:avLst/>
            </a:prstGeom>
            <a:pattFill prst="dkVert">
              <a:fgClr>
                <a:srgbClr val="663300"/>
              </a:fgClr>
              <a:bgClr>
                <a:srgbClr val="CC9900"/>
              </a:bgClr>
            </a:pattFill>
            <a:ln w="12700">
              <a:solidFill>
                <a:schemeClr val="tx1"/>
              </a:solidFill>
              <a:miter lim="800000"/>
            </a:ln>
          </p:spPr>
          <p:txBody>
            <a:bodyPr wrap="none" anchor="ctr"/>
            <a:lstStyle/>
            <a:p>
              <a:endParaRPr lang="zh-CN" altLang="en-US" sz="2100">
                <a:ea typeface="黑体" panose="02010609060101010101" charset="-122"/>
              </a:endParaRPr>
            </a:p>
          </p:txBody>
        </p:sp>
        <p:sp>
          <p:nvSpPr>
            <p:cNvPr id="23" name="Rectangle 38"/>
            <p:cNvSpPr>
              <a:spLocks noChangeArrowheads="1"/>
            </p:cNvSpPr>
            <p:nvPr/>
          </p:nvSpPr>
          <p:spPr bwMode="auto">
            <a:xfrm>
              <a:off x="3227" y="1320"/>
              <a:ext cx="144" cy="312"/>
            </a:xfrm>
            <a:prstGeom prst="rect">
              <a:avLst/>
            </a:prstGeom>
            <a:solidFill>
              <a:srgbClr val="CCCCFF"/>
            </a:solidFill>
            <a:ln w="12700">
              <a:solidFill>
                <a:schemeClr val="tx1"/>
              </a:solidFill>
              <a:miter lim="800000"/>
            </a:ln>
          </p:spPr>
          <p:txBody>
            <a:bodyPr wrap="none" anchor="ctr"/>
            <a:lstStyle/>
            <a:p>
              <a:endParaRPr lang="zh-CN" altLang="en-US" sz="2100">
                <a:ea typeface="黑体" panose="02010609060101010101" charset="-122"/>
              </a:endParaRPr>
            </a:p>
          </p:txBody>
        </p:sp>
        <p:sp>
          <p:nvSpPr>
            <p:cNvPr id="24" name="Rectangle 39"/>
            <p:cNvSpPr>
              <a:spLocks noChangeArrowheads="1"/>
            </p:cNvSpPr>
            <p:nvPr/>
          </p:nvSpPr>
          <p:spPr bwMode="auto">
            <a:xfrm>
              <a:off x="3371" y="1320"/>
              <a:ext cx="240" cy="312"/>
            </a:xfrm>
            <a:prstGeom prst="rect">
              <a:avLst/>
            </a:prstGeom>
            <a:solidFill>
              <a:srgbClr val="C0C0C0"/>
            </a:solidFill>
            <a:ln w="12700">
              <a:solidFill>
                <a:schemeClr val="tx1"/>
              </a:solidFill>
              <a:miter lim="800000"/>
            </a:ln>
          </p:spPr>
          <p:txBody>
            <a:bodyPr wrap="none" anchor="ctr"/>
            <a:lstStyle/>
            <a:p>
              <a:endParaRPr lang="zh-CN" altLang="en-US" sz="2100">
                <a:ea typeface="黑体" panose="02010609060101010101" charset="-122"/>
              </a:endParaRPr>
            </a:p>
          </p:txBody>
        </p:sp>
      </p:grpSp>
      <p:sp>
        <p:nvSpPr>
          <p:cNvPr id="25" name="AutoShape 40"/>
          <p:cNvSpPr/>
          <p:nvPr/>
        </p:nvSpPr>
        <p:spPr bwMode="auto">
          <a:xfrm>
            <a:off x="6048055" y="1317015"/>
            <a:ext cx="1351986" cy="808396"/>
          </a:xfrm>
          <a:prstGeom prst="accentCallout1">
            <a:avLst>
              <a:gd name="adj1" fmla="val 48297"/>
              <a:gd name="adj2" fmla="val -6154"/>
              <a:gd name="adj3" fmla="val 52990"/>
              <a:gd name="adj4" fmla="val -64363"/>
            </a:avLst>
          </a:prstGeom>
          <a:solidFill>
            <a:schemeClr val="bg1">
              <a:lumMod val="85000"/>
            </a:schemeClr>
          </a:solidFill>
          <a:ln w="9525">
            <a:solidFill>
              <a:schemeClr val="tx1"/>
            </a:solidFill>
            <a:miter lim="800000"/>
          </a:ln>
        </p:spPr>
        <p:txBody>
          <a:bodyPr wrap="square" lIns="69056" tIns="34529" rIns="69056" bIns="34529">
            <a:spAutoFit/>
          </a:bodyPr>
          <a:lstStyle/>
          <a:p>
            <a:pPr defTabSz="571500">
              <a:spcBef>
                <a:spcPct val="50000"/>
              </a:spcBef>
              <a:defRPr/>
            </a:pPr>
            <a:r>
              <a:rPr lang="zh-CN" altLang="de-DE" sz="1200" dirty="0">
                <a:latin typeface="华文楷体" panose="02010600040101010101" pitchFamily="2" charset="-122"/>
                <a:ea typeface="华文楷体" panose="02010600040101010101" pitchFamily="2" charset="-122"/>
              </a:rPr>
              <a:t>功能</a:t>
            </a:r>
            <a:r>
              <a:rPr lang="zh-CN" altLang="en-US" sz="1200" dirty="0">
                <a:latin typeface="华文楷体" panose="02010600040101010101" pitchFamily="2" charset="-122"/>
                <a:ea typeface="华文楷体" panose="02010600040101010101" pitchFamily="2" charset="-122"/>
              </a:rPr>
              <a:t>及用户界面</a:t>
            </a:r>
            <a:br>
              <a:rPr lang="zh-CN" altLang="de-DE" sz="1200" dirty="0">
                <a:latin typeface="华文楷体" panose="02010600040101010101" pitchFamily="2" charset="-122"/>
                <a:ea typeface="华文楷体" panose="02010600040101010101" pitchFamily="2" charset="-122"/>
              </a:rPr>
            </a:br>
            <a:r>
              <a:rPr lang="zh-CN" altLang="de-DE" sz="1200" dirty="0">
                <a:latin typeface="华文楷体" panose="02010600040101010101" pitchFamily="2" charset="-122"/>
                <a:ea typeface="华文楷体" panose="02010600040101010101" pitchFamily="2" charset="-122"/>
              </a:rPr>
              <a:t>安全性</a:t>
            </a:r>
            <a:r>
              <a:rPr lang="de-DE" sz="1200" dirty="0">
                <a:latin typeface="华文楷体" panose="02010600040101010101" pitchFamily="2" charset="-122"/>
                <a:ea typeface="华文楷体" panose="02010600040101010101" pitchFamily="2" charset="-122"/>
              </a:rPr>
              <a:t> </a:t>
            </a:r>
            <a:br>
              <a:rPr lang="de-DE" sz="1200" dirty="0">
                <a:latin typeface="华文楷体" panose="02010600040101010101" pitchFamily="2" charset="-122"/>
                <a:ea typeface="华文楷体" panose="02010600040101010101" pitchFamily="2" charset="-122"/>
              </a:rPr>
            </a:br>
            <a:r>
              <a:rPr lang="zh-CN" altLang="de-DE" sz="1200" dirty="0">
                <a:latin typeface="华文楷体" panose="02010600040101010101" pitchFamily="2" charset="-122"/>
                <a:ea typeface="华文楷体" panose="02010600040101010101" pitchFamily="2" charset="-122"/>
              </a:rPr>
              <a:t>效率</a:t>
            </a:r>
            <a:br>
              <a:rPr lang="de-DE" sz="1200" dirty="0">
                <a:latin typeface="华文楷体" panose="02010600040101010101" pitchFamily="2" charset="-122"/>
                <a:ea typeface="华文楷体" panose="02010600040101010101" pitchFamily="2" charset="-122"/>
              </a:rPr>
            </a:br>
            <a:r>
              <a:rPr lang="zh-CN" altLang="de-DE" sz="1200" dirty="0">
                <a:latin typeface="华文楷体" panose="02010600040101010101" pitchFamily="2" charset="-122"/>
                <a:ea typeface="华文楷体" panose="02010600040101010101" pitchFamily="2" charset="-122"/>
              </a:rPr>
              <a:t>用户的可接受性</a:t>
            </a:r>
            <a:endParaRPr lang="de-DE" sz="1200" dirty="0">
              <a:latin typeface="华文楷体" panose="02010600040101010101" pitchFamily="2" charset="-122"/>
              <a:ea typeface="华文楷体" panose="02010600040101010101" pitchFamily="2" charset="-122"/>
            </a:endParaRPr>
          </a:p>
        </p:txBody>
      </p:sp>
      <p:sp>
        <p:nvSpPr>
          <p:cNvPr id="26" name="AutoShape 45"/>
          <p:cNvSpPr>
            <a:spLocks noChangeArrowheads="1"/>
          </p:cNvSpPr>
          <p:nvPr/>
        </p:nvSpPr>
        <p:spPr bwMode="auto">
          <a:xfrm>
            <a:off x="1925706" y="3543858"/>
            <a:ext cx="1836204" cy="391716"/>
          </a:xfrm>
          <a:prstGeom prst="parallelogram">
            <a:avLst>
              <a:gd name="adj" fmla="val 163061"/>
            </a:avLst>
          </a:prstGeom>
          <a:solidFill>
            <a:schemeClr val="tx1">
              <a:lumMod val="50000"/>
              <a:lumOff val="50000"/>
            </a:schemeClr>
          </a:solidFill>
          <a:ln w="12700">
            <a:solidFill>
              <a:schemeClr val="tx1"/>
            </a:solidFill>
            <a:miter lim="800000"/>
          </a:ln>
        </p:spPr>
        <p:txBody>
          <a:bodyPr wrap="none" anchor="ctr"/>
          <a:lstStyle/>
          <a:p>
            <a:pPr>
              <a:defRPr/>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27" name="Rectangle 46"/>
          <p:cNvSpPr>
            <a:spLocks noChangeArrowheads="1"/>
          </p:cNvSpPr>
          <p:nvPr/>
        </p:nvSpPr>
        <p:spPr bwMode="auto">
          <a:xfrm>
            <a:off x="2333378" y="3595690"/>
            <a:ext cx="1006276" cy="315954"/>
          </a:xfrm>
          <a:prstGeom prst="rect">
            <a:avLst/>
          </a:prstGeom>
          <a:noFill/>
          <a:ln>
            <a:noFill/>
          </a:ln>
        </p:spPr>
        <p:txBody>
          <a:bodyPr wrap="square" lIns="69056" tIns="34529" rIns="69056" bIns="34529">
            <a:spAutoFit/>
          </a:bodyPr>
          <a:lstStyle/>
          <a:p>
            <a:pPr algn="ctr" defTabSz="571500"/>
            <a:r>
              <a:rPr lang="zh-CN" altLang="en-US" sz="1600" dirty="0">
                <a:solidFill>
                  <a:srgbClr val="FFFFFF"/>
                </a:solidFill>
                <a:latin typeface="微软雅黑" panose="020B0503020204020204" pitchFamily="34" charset="-122"/>
                <a:ea typeface="微软雅黑" panose="020B0503020204020204" pitchFamily="34" charset="-122"/>
              </a:rPr>
              <a:t>单元</a:t>
            </a:r>
            <a:r>
              <a:rPr lang="zh-CN" altLang="de-DE" sz="1600" dirty="0">
                <a:solidFill>
                  <a:srgbClr val="FFFFFF"/>
                </a:solidFill>
                <a:latin typeface="微软雅黑" panose="020B0503020204020204" pitchFamily="34" charset="-122"/>
                <a:ea typeface="微软雅黑" panose="020B0503020204020204" pitchFamily="34" charset="-122"/>
              </a:rPr>
              <a:t>测试</a:t>
            </a:r>
            <a:endParaRPr lang="de-DE" sz="1600" dirty="0">
              <a:solidFill>
                <a:srgbClr val="FFFFFF"/>
              </a:solidFill>
              <a:latin typeface="微软雅黑" panose="020B0503020204020204" pitchFamily="34" charset="-122"/>
              <a:ea typeface="微软雅黑" panose="020B0503020204020204" pitchFamily="34" charset="-122"/>
            </a:endParaRPr>
          </a:p>
        </p:txBody>
      </p:sp>
      <p:sp>
        <p:nvSpPr>
          <p:cNvPr id="28" name="AutoShape 47"/>
          <p:cNvSpPr>
            <a:spLocks noChangeArrowheads="1"/>
          </p:cNvSpPr>
          <p:nvPr/>
        </p:nvSpPr>
        <p:spPr bwMode="auto">
          <a:xfrm>
            <a:off x="1928415" y="2949030"/>
            <a:ext cx="1836204" cy="392906"/>
          </a:xfrm>
          <a:prstGeom prst="parallelogram">
            <a:avLst>
              <a:gd name="adj" fmla="val 163061"/>
            </a:avLst>
          </a:prstGeom>
          <a:solidFill>
            <a:schemeClr val="bg1">
              <a:lumMod val="65000"/>
            </a:schemeClr>
          </a:solidFill>
          <a:ln w="12700">
            <a:solidFill>
              <a:schemeClr val="tx1"/>
            </a:solidFill>
            <a:miter lim="800000"/>
          </a:ln>
        </p:spPr>
        <p:txBody>
          <a:bodyPr wrap="none" anchor="ctr"/>
          <a:lstStyle/>
          <a:p>
            <a:pPr>
              <a:defRPr/>
            </a:pPr>
            <a:endParaRPr lang="zh-CN" altLang="en-US" sz="1600">
              <a:latin typeface="微软雅黑" panose="020B0503020204020204" pitchFamily="34" charset="-122"/>
              <a:ea typeface="微软雅黑" panose="020B0503020204020204" pitchFamily="34" charset="-122"/>
            </a:endParaRPr>
          </a:p>
        </p:txBody>
      </p:sp>
      <p:sp>
        <p:nvSpPr>
          <p:cNvPr id="29" name="Rectangle 48"/>
          <p:cNvSpPr>
            <a:spLocks noChangeArrowheads="1"/>
          </p:cNvSpPr>
          <p:nvPr/>
        </p:nvSpPr>
        <p:spPr bwMode="auto">
          <a:xfrm>
            <a:off x="2335075" y="3001167"/>
            <a:ext cx="964007" cy="315954"/>
          </a:xfrm>
          <a:prstGeom prst="rect">
            <a:avLst/>
          </a:prstGeom>
          <a:noFill/>
          <a:ln>
            <a:noFill/>
          </a:ln>
        </p:spPr>
        <p:txBody>
          <a:bodyPr wrap="square" lIns="69056" tIns="34529" rIns="69056" bIns="34529">
            <a:spAutoFit/>
          </a:bodyPr>
          <a:lstStyle/>
          <a:p>
            <a:pPr algn="ctr" defTabSz="571500"/>
            <a:r>
              <a:rPr lang="zh-CN" altLang="de-DE" sz="1600" dirty="0">
                <a:latin typeface="微软雅黑" panose="020B0503020204020204" pitchFamily="34" charset="-122"/>
                <a:ea typeface="微软雅黑" panose="020B0503020204020204" pitchFamily="34" charset="-122"/>
              </a:rPr>
              <a:t>集成测试</a:t>
            </a:r>
            <a:endParaRPr lang="de-DE" sz="1600" dirty="0">
              <a:latin typeface="微软雅黑" panose="020B0503020204020204" pitchFamily="34" charset="-122"/>
              <a:ea typeface="微软雅黑" panose="020B0503020204020204" pitchFamily="34" charset="-122"/>
            </a:endParaRPr>
          </a:p>
        </p:txBody>
      </p:sp>
      <p:sp>
        <p:nvSpPr>
          <p:cNvPr id="30" name="AutoShape 49"/>
          <p:cNvSpPr>
            <a:spLocks noChangeArrowheads="1"/>
          </p:cNvSpPr>
          <p:nvPr/>
        </p:nvSpPr>
        <p:spPr bwMode="auto">
          <a:xfrm>
            <a:off x="1901330" y="2288700"/>
            <a:ext cx="1836204" cy="391716"/>
          </a:xfrm>
          <a:prstGeom prst="parallelogram">
            <a:avLst>
              <a:gd name="adj" fmla="val 163061"/>
            </a:avLst>
          </a:prstGeom>
          <a:solidFill>
            <a:schemeClr val="bg1">
              <a:lumMod val="85000"/>
            </a:schemeClr>
          </a:solidFill>
          <a:ln w="12700">
            <a:solidFill>
              <a:schemeClr val="tx1"/>
            </a:solidFill>
            <a:miter lim="800000"/>
          </a:ln>
        </p:spPr>
        <p:txBody>
          <a:bodyPr wrap="none" anchor="ctr"/>
          <a:lstStyle/>
          <a:p>
            <a:pPr>
              <a:defRPr/>
            </a:pPr>
            <a:endParaRPr lang="zh-CN" altLang="en-US" sz="1600">
              <a:latin typeface="微软雅黑" panose="020B0503020204020204" pitchFamily="34" charset="-122"/>
              <a:ea typeface="微软雅黑" panose="020B0503020204020204" pitchFamily="34" charset="-122"/>
            </a:endParaRPr>
          </a:p>
        </p:txBody>
      </p:sp>
      <p:sp>
        <p:nvSpPr>
          <p:cNvPr id="31" name="Rectangle 50"/>
          <p:cNvSpPr>
            <a:spLocks noChangeArrowheads="1"/>
          </p:cNvSpPr>
          <p:nvPr/>
        </p:nvSpPr>
        <p:spPr bwMode="auto">
          <a:xfrm>
            <a:off x="2165638" y="2318180"/>
            <a:ext cx="1296122" cy="315954"/>
          </a:xfrm>
          <a:prstGeom prst="rect">
            <a:avLst/>
          </a:prstGeom>
          <a:noFill/>
          <a:ln>
            <a:noFill/>
          </a:ln>
        </p:spPr>
        <p:txBody>
          <a:bodyPr wrap="square" lIns="69056" tIns="34529" rIns="69056" bIns="34529">
            <a:spAutoFit/>
          </a:bodyPr>
          <a:lstStyle/>
          <a:p>
            <a:pPr algn="ctr" defTabSz="571500"/>
            <a:r>
              <a:rPr lang="zh-CN" altLang="de-DE" sz="1600" dirty="0">
                <a:latin typeface="微软雅黑" panose="020B0503020204020204" pitchFamily="34" charset="-122"/>
                <a:ea typeface="微软雅黑" panose="020B0503020204020204" pitchFamily="34" charset="-122"/>
              </a:rPr>
              <a:t>系统测试</a:t>
            </a:r>
            <a:endParaRPr lang="de-DE" sz="1600" dirty="0">
              <a:latin typeface="微软雅黑" panose="020B0503020204020204" pitchFamily="34" charset="-122"/>
              <a:ea typeface="微软雅黑" panose="020B0503020204020204" pitchFamily="34" charset="-122"/>
            </a:endParaRPr>
          </a:p>
        </p:txBody>
      </p:sp>
      <p:grpSp>
        <p:nvGrpSpPr>
          <p:cNvPr id="32" name="Group 53"/>
          <p:cNvGrpSpPr/>
          <p:nvPr/>
        </p:nvGrpSpPr>
        <p:grpSpPr bwMode="auto">
          <a:xfrm>
            <a:off x="1955358" y="1597468"/>
            <a:ext cx="1836327" cy="392334"/>
            <a:chOff x="456" y="1632"/>
            <a:chExt cx="2344" cy="440"/>
          </a:xfrm>
          <a:solidFill>
            <a:schemeClr val="accent1">
              <a:lumMod val="40000"/>
              <a:lumOff val="60000"/>
            </a:schemeClr>
          </a:solidFill>
        </p:grpSpPr>
        <p:sp>
          <p:nvSpPr>
            <p:cNvPr id="33" name="AutoShape 54"/>
            <p:cNvSpPr>
              <a:spLocks noChangeArrowheads="1"/>
            </p:cNvSpPr>
            <p:nvPr/>
          </p:nvSpPr>
          <p:spPr bwMode="auto">
            <a:xfrm>
              <a:off x="456" y="1632"/>
              <a:ext cx="2344" cy="440"/>
            </a:xfrm>
            <a:prstGeom prst="parallelogram">
              <a:avLst>
                <a:gd name="adj" fmla="val 132960"/>
              </a:avLst>
            </a:prstGeom>
            <a:grpFill/>
            <a:ln w="12700">
              <a:solidFill>
                <a:schemeClr val="tx1"/>
              </a:solidFill>
              <a:miter lim="800000"/>
            </a:ln>
          </p:spPr>
          <p:txBody>
            <a:bodyPr wrap="none" anchor="ctr"/>
            <a:lstStyle/>
            <a:p>
              <a:pPr>
                <a:defRPr/>
              </a:pPr>
              <a:endParaRPr lang="zh-CN" altLang="en-US" sz="1600">
                <a:latin typeface="微软雅黑" panose="020B0503020204020204" pitchFamily="34" charset="-122"/>
                <a:ea typeface="微软雅黑" panose="020B0503020204020204" pitchFamily="34" charset="-122"/>
              </a:endParaRPr>
            </a:p>
          </p:txBody>
        </p:sp>
        <p:sp>
          <p:nvSpPr>
            <p:cNvPr id="34" name="Rectangle 55"/>
            <p:cNvSpPr>
              <a:spLocks noChangeArrowheads="1"/>
            </p:cNvSpPr>
            <p:nvPr/>
          </p:nvSpPr>
          <p:spPr bwMode="auto">
            <a:xfrm>
              <a:off x="1032" y="1708"/>
              <a:ext cx="1334" cy="354"/>
            </a:xfrm>
            <a:prstGeom prst="rect">
              <a:avLst/>
            </a:prstGeom>
            <a:noFill/>
            <a:ln w="9525">
              <a:noFill/>
              <a:miter lim="800000"/>
            </a:ln>
          </p:spPr>
          <p:txBody>
            <a:bodyPr wrap="square" lIns="69056" tIns="34529" rIns="69056" bIns="34529">
              <a:spAutoFit/>
            </a:bodyPr>
            <a:lstStyle/>
            <a:p>
              <a:pPr algn="ctr" defTabSz="571500">
                <a:defRPr/>
              </a:pPr>
              <a:r>
                <a:rPr lang="zh-CN" altLang="de-DE" sz="1600" dirty="0">
                  <a:latin typeface="微软雅黑" panose="020B0503020204020204" pitchFamily="34" charset="-122"/>
                  <a:ea typeface="微软雅黑" panose="020B0503020204020204" pitchFamily="34" charset="-122"/>
                </a:rPr>
                <a:t>验收测试</a:t>
              </a:r>
              <a:endParaRPr lang="de-DE" sz="1600" dirty="0">
                <a:latin typeface="微软雅黑" panose="020B0503020204020204" pitchFamily="34" charset="-122"/>
                <a:ea typeface="微软雅黑" panose="020B0503020204020204" pitchFamily="34" charset="-122"/>
              </a:endParaRPr>
            </a:p>
          </p:txBody>
        </p:sp>
      </p:grpSp>
      <p:sp>
        <p:nvSpPr>
          <p:cNvPr id="35" name="左右箭头 34"/>
          <p:cNvSpPr/>
          <p:nvPr/>
        </p:nvSpPr>
        <p:spPr>
          <a:xfrm>
            <a:off x="3707904" y="1641051"/>
            <a:ext cx="831164" cy="228621"/>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6" name="左右箭头 35"/>
          <p:cNvSpPr/>
          <p:nvPr/>
        </p:nvSpPr>
        <p:spPr>
          <a:xfrm>
            <a:off x="3689934" y="2416262"/>
            <a:ext cx="918102" cy="216024"/>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7" name="左右箭头 36"/>
          <p:cNvSpPr/>
          <p:nvPr/>
        </p:nvSpPr>
        <p:spPr>
          <a:xfrm>
            <a:off x="3674972" y="2997246"/>
            <a:ext cx="918102" cy="216024"/>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8" name="左右箭头 37"/>
          <p:cNvSpPr/>
          <p:nvPr/>
        </p:nvSpPr>
        <p:spPr>
          <a:xfrm>
            <a:off x="3674972" y="3608260"/>
            <a:ext cx="918102" cy="216024"/>
          </a:xfrm>
          <a:prstGeom prst="leftRightArrow">
            <a:avLst>
              <a:gd name="adj1" fmla="val 45720"/>
              <a:gd name="adj2" fmla="val 73544"/>
            </a:avLst>
          </a:prstGeom>
          <a:gradFill flip="none" rotWithShape="1">
            <a:gsLst>
              <a:gs pos="0">
                <a:schemeClr val="accent1">
                  <a:lumMod val="50000"/>
                </a:schemeClr>
              </a:gs>
              <a:gs pos="50000">
                <a:schemeClr val="bg1">
                  <a:lumMod val="8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单元测试</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308100"/>
            <a:ext cx="7712710" cy="2594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单元测试针对程序系统中的最小单元---模块或组件进行测试，一般和编码同步进行。主要采用白盒测试方法，从程序的内部结构出发设计测试用例，检查程序模块或组件的已实现的功能与定义的功能是否一致、以及编码中是否存在错误。通常要编写驱动模块和桩模块</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单元测试一般由编程人员为主</a:t>
            </a:r>
            <a:r>
              <a:rPr lang="zh-CN" sz="1800" dirty="0">
                <a:latin typeface="微软雅黑" panose="020B0503020204020204" pitchFamily="34" charset="-122"/>
                <a:ea typeface="微软雅黑" panose="020B0503020204020204" pitchFamily="34" charset="-122"/>
                <a:sym typeface="+mn-ea"/>
              </a:rPr>
              <a:t>完成</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单元测试包括代码评审</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03695" y="930732"/>
            <a:ext cx="4166882" cy="2565596"/>
          </a:xfrm>
          <a:prstGeom prst="rect">
            <a:avLst/>
          </a:prstGeom>
        </p:spPr>
      </p:pic>
      <p:sp>
        <p:nvSpPr>
          <p:cNvPr id="2" name="标题 1"/>
          <p:cNvSpPr>
            <a:spLocks noGrp="1"/>
          </p:cNvSpPr>
          <p:nvPr>
            <p:ph type="title"/>
          </p:nvPr>
        </p:nvSpPr>
        <p:spPr>
          <a:xfrm>
            <a:off x="498911" y="327707"/>
            <a:ext cx="4626561" cy="421481"/>
          </a:xfrm>
        </p:spPr>
        <p:txBody>
          <a:bodyPr>
            <a:noAutofit/>
          </a:bodyPr>
          <a:lstStyle/>
          <a:p>
            <a:r>
              <a:rPr lang="zh-CN" altLang="en-US" dirty="0">
                <a:latin typeface="微软雅黑" panose="020B0503020204020204" pitchFamily="34" charset="-122"/>
                <a:ea typeface="微软雅黑" panose="020B0503020204020204" pitchFamily="34" charset="-122"/>
              </a:rPr>
              <a:t>示例</a:t>
            </a:r>
            <a:endParaRPr lang="zh-CN" altLang="en-US" dirty="0">
              <a:latin typeface="微软雅黑" panose="020B0503020204020204" pitchFamily="34" charset="-122"/>
              <a:ea typeface="微软雅黑" panose="020B0503020204020204" pitchFamily="34" charset="-122"/>
            </a:endParaRPr>
          </a:p>
        </p:txBody>
      </p:sp>
      <p:pic>
        <p:nvPicPr>
          <p:cNvPr id="5122" name="Picture 2" descr="writing tests nested test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396" y="1403104"/>
            <a:ext cx="5393909" cy="31291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软件质量的内涵</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集成测试</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939800"/>
            <a:ext cx="5171440"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集成测试，也称联调，在单元测试的基础上，将模块按照设计要求组装起来同时进行测试</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主要目标是发现单元之间的接口问题，如参数不匹配，数据丢失</a:t>
            </a:r>
            <a:r>
              <a:rPr lang="zh-CN" sz="1800" dirty="0">
                <a:latin typeface="微软雅黑" panose="020B0503020204020204" pitchFamily="34" charset="-122"/>
                <a:ea typeface="微软雅黑" panose="020B0503020204020204" pitchFamily="34" charset="-122"/>
                <a:sym typeface="+mn-ea"/>
              </a:rPr>
              <a:t>等</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一次性集成与渐增式</a:t>
            </a:r>
            <a:r>
              <a:rPr lang="zh-CN" sz="1800" dirty="0">
                <a:latin typeface="微软雅黑" panose="020B0503020204020204" pitchFamily="34" charset="-122"/>
                <a:ea typeface="微软雅黑" panose="020B0503020204020204" pitchFamily="34" charset="-122"/>
                <a:sym typeface="+mn-ea"/>
              </a:rPr>
              <a:t>集成</a:t>
            </a:r>
            <a:endParaRPr lang="zh-CN" sz="18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5874385" y="2571750"/>
            <a:ext cx="3190875" cy="1810385"/>
          </a:xfrm>
          <a:prstGeom prst="rect">
            <a:avLst/>
          </a:prstGeom>
        </p:spPr>
      </p:pic>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持续集成、持续测试</a:t>
            </a:r>
            <a:endParaRPr kumimoji="1" lang="zh-CN" altLang="en-US" dirty="0"/>
          </a:p>
        </p:txBody>
      </p:sp>
      <p:pic>
        <p:nvPicPr>
          <p:cNvPr id="7170"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55520"/>
            <a:ext cx="9144000" cy="3171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系统</a:t>
            </a:r>
            <a:r>
              <a:rPr lang="zh-CN" altLang="en-US" sz="2400" dirty="0">
                <a:sym typeface="+mn-ea"/>
              </a:rPr>
              <a:t>测试</a:t>
            </a:r>
            <a:endParaRPr lang="zh-CN" altLang="en-US" sz="2400" dirty="0">
              <a:sym typeface="+mn-ea"/>
            </a:endParaRPr>
          </a:p>
        </p:txBody>
      </p:sp>
      <p:sp>
        <p:nvSpPr>
          <p:cNvPr id="3" name="根据分享大纲以及讲义开头列写的学习要点，依次开始深入讲解。"/>
          <p:cNvSpPr txBox="1"/>
          <p:nvPr/>
        </p:nvSpPr>
        <p:spPr>
          <a:xfrm>
            <a:off x="843915" y="939800"/>
            <a:ext cx="7981315"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针对完成集成测试的系统进行</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功能性测试和非功能性</a:t>
            </a:r>
            <a:r>
              <a:rPr lang="zh-CN" sz="1800" dirty="0">
                <a:latin typeface="微软雅黑" panose="020B0503020204020204" pitchFamily="34" charset="-122"/>
                <a:ea typeface="微软雅黑" panose="020B0503020204020204" pitchFamily="34" charset="-122"/>
                <a:sym typeface="+mn-ea"/>
              </a:rPr>
              <a:t>测试</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系统功能测试</a:t>
            </a:r>
            <a:endParaRPr lang="zh-CN" altLang="en-US" sz="2400" dirty="0">
              <a:sym typeface="+mn-ea"/>
            </a:endParaRPr>
          </a:p>
        </p:txBody>
      </p:sp>
      <p:sp>
        <p:nvSpPr>
          <p:cNvPr id="3" name="根据分享大纲以及讲义开头列写的学习要点，依次开始深入讲解。"/>
          <p:cNvSpPr txBox="1"/>
          <p:nvPr/>
        </p:nvSpPr>
        <p:spPr>
          <a:xfrm>
            <a:off x="843915" y="939800"/>
            <a:ext cx="7981315" cy="179387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一般在完成集成测试后进行系统功能测试，而且基于产品功能说明书，针对产品所实现的功能，从用户角度来进行功能验证，以确认每个功能是否都能正常使用 </a:t>
            </a:r>
            <a:endParaRPr lang="zh-CN" sz="1800" dirty="0">
              <a:latin typeface="微软雅黑" panose="020B0503020204020204" pitchFamily="34" charset="-122"/>
              <a:ea typeface="微软雅黑" panose="020B0503020204020204" pitchFamily="34" charset="-122"/>
              <a:sym typeface="+mn-ea"/>
            </a:endParaRPr>
          </a:p>
        </p:txBody>
      </p:sp>
      <p:pic>
        <p:nvPicPr>
          <p:cNvPr id="69634" name="Picture 2" descr="http://www.allion.com/dvt/Functionality-Test.gif"/>
          <p:cNvPicPr>
            <a:picLocks noChangeAspect="1" noChangeArrowheads="1"/>
          </p:cNvPicPr>
          <p:nvPr>
            <p:custDataLst>
              <p:tags r:id="rId1"/>
            </p:custDataLst>
          </p:nvPr>
        </p:nvPicPr>
        <p:blipFill>
          <a:blip r:embed="rId2" cstate="print"/>
          <a:srcRect/>
          <a:stretch>
            <a:fillRect/>
          </a:stretch>
        </p:blipFill>
        <p:spPr bwMode="auto">
          <a:xfrm>
            <a:off x="3750945" y="2585085"/>
            <a:ext cx="4228465" cy="2390775"/>
          </a:xfrm>
          <a:prstGeom prst="rect">
            <a:avLst/>
          </a:prstGeom>
          <a:noFill/>
        </p:spPr>
      </p:pic>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系统非功能性测试</a:t>
            </a:r>
            <a:endParaRPr lang="zh-CN" altLang="en-US" sz="2400" dirty="0">
              <a:sym typeface="+mn-ea"/>
            </a:endParaRPr>
          </a:p>
        </p:txBody>
      </p:sp>
      <p:sp>
        <p:nvSpPr>
          <p:cNvPr id="3" name="根据分享大纲以及讲义开头列写的学习要点，依次开始深入讲解。"/>
          <p:cNvSpPr txBox="1"/>
          <p:nvPr/>
        </p:nvSpPr>
        <p:spPr>
          <a:xfrm>
            <a:off x="843915" y="939800"/>
            <a:ext cx="7981315"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系统非功能性测试是将软件放在整个计算机环境下，包括软硬件平台、某些支持软件和数据等，在实际运行环境下验证系统的非功能性，</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包括：</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性能测试</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安全性测试</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稳定性测试</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兼容性测试</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 </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验收测试</a:t>
            </a:r>
            <a:endParaRPr lang="zh-CN" altLang="en-US" sz="2400" dirty="0">
              <a:sym typeface="+mn-ea"/>
            </a:endParaRPr>
          </a:p>
        </p:txBody>
      </p:sp>
      <p:sp>
        <p:nvSpPr>
          <p:cNvPr id="3" name="根据分享大纲以及讲义开头列写的学习要点，依次开始深入讲解。"/>
          <p:cNvSpPr txBox="1"/>
          <p:nvPr/>
        </p:nvSpPr>
        <p:spPr>
          <a:xfrm>
            <a:off x="843915" y="939800"/>
            <a:ext cx="7981315"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验收测试的目的是向未来的用户表明系统能够像预定要求那样工作，验证软件的功能和性能如同用户所合理期待的那样</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安装测试（部署验证）是指按照软件产品安装手册或相应的文档，在一个和用户使用该产品完全一样的环境中或相当于用户使用环境中，进行一步一步的安装操作性的测试 </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α</a:t>
            </a:r>
            <a:r>
              <a:rPr lang="zh-CN" altLang="en-US" sz="2400" dirty="0">
                <a:sym typeface="+mn-ea"/>
              </a:rPr>
              <a:t>测试、</a:t>
            </a:r>
            <a:r>
              <a:rPr lang="el-GR" altLang="zh-CN" sz="2400" dirty="0">
                <a:sym typeface="+mn-ea"/>
              </a:rPr>
              <a:t>β</a:t>
            </a:r>
            <a:r>
              <a:rPr lang="zh-CN" altLang="en-US" sz="2400" dirty="0">
                <a:sym typeface="+mn-ea"/>
              </a:rPr>
              <a:t>测试</a:t>
            </a:r>
            <a:endParaRPr lang="zh-CN" altLang="en-US" sz="2400" dirty="0">
              <a:sym typeface="+mn-ea"/>
            </a:endParaRPr>
          </a:p>
        </p:txBody>
      </p:sp>
      <p:sp>
        <p:nvSpPr>
          <p:cNvPr id="3" name="根据分享大纲以及讲义开头列写的学习要点，依次开始深入讲解。"/>
          <p:cNvSpPr txBox="1"/>
          <p:nvPr/>
        </p:nvSpPr>
        <p:spPr>
          <a:xfrm>
            <a:off x="843915" y="939800"/>
            <a:ext cx="7981315"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257175" indent="-257175" eaLnBrk="0" hangingPunct="0">
              <a:lnSpc>
                <a:spcPct val="130000"/>
              </a:lnSpc>
              <a:spcBef>
                <a:spcPct val="20000"/>
              </a:spcBef>
              <a:buClr>
                <a:schemeClr val="accent1">
                  <a:lumMod val="50000"/>
                </a:schemeClr>
              </a:buClr>
              <a:buSzPct val="90000"/>
              <a:buFont typeface="Wingdings" panose="05000000000000000000" pitchFamily="2" charset="2"/>
              <a:buChar char="p"/>
            </a:pPr>
            <a:r>
              <a:rPr lang="en-US" altLang="zh-CN" sz="1800" b="1" u="sng" dirty="0">
                <a:ea typeface="楷体" panose="02010609060101010101" charset="-122"/>
                <a:cs typeface="楷体" panose="02010609060101010101" charset="-122"/>
                <a:sym typeface="+mn-ea"/>
              </a:rPr>
              <a:t>Alpha testing </a:t>
            </a:r>
            <a:r>
              <a:rPr lang="en-US" altLang="zh-CN" sz="1800" dirty="0">
                <a:ea typeface="楷体" panose="02010609060101010101" charset="-122"/>
                <a:cs typeface="楷体" panose="02010609060101010101" charset="-122"/>
                <a:sym typeface="+mn-ea"/>
              </a:rPr>
              <a:t>is simulated or actual operational testing by potential users/customers or an independent test team at the developers‘ site</a:t>
            </a:r>
            <a:r>
              <a:rPr lang="zh-CN" altLang="en-US" sz="1800" dirty="0">
                <a:ea typeface="楷体" panose="02010609060101010101" charset="-122"/>
                <a:cs typeface="楷体" panose="02010609060101010101" charset="-122"/>
                <a:sym typeface="+mn-ea"/>
              </a:rPr>
              <a:t>；</a:t>
            </a:r>
            <a:r>
              <a:rPr lang="en-US" altLang="zh-CN" sz="1800" dirty="0">
                <a:ea typeface="楷体" panose="02010609060101010101" charset="-122"/>
                <a:cs typeface="楷体" panose="02010609060101010101" charset="-122"/>
                <a:sym typeface="+mn-ea"/>
              </a:rPr>
              <a:t>Is</a:t>
            </a:r>
            <a:r>
              <a:rPr lang="zh-CN" altLang="en-US" sz="1800" dirty="0">
                <a:ea typeface="楷体" panose="02010609060101010101" charset="-122"/>
                <a:cs typeface="楷体" panose="02010609060101010101" charset="-122"/>
                <a:sym typeface="+mn-ea"/>
              </a:rPr>
              <a:t> </a:t>
            </a:r>
            <a:r>
              <a:rPr lang="en-US" altLang="zh-CN" sz="1800" dirty="0">
                <a:ea typeface="楷体" panose="02010609060101010101" charset="-122"/>
                <a:cs typeface="楷体" panose="02010609060101010101" charset="-122"/>
                <a:sym typeface="+mn-ea"/>
              </a:rPr>
              <a:t>a form of internal acceptance testing</a:t>
            </a:r>
            <a:endParaRPr lang="en-US" altLang="zh-CN" sz="1800" dirty="0">
              <a:ea typeface="楷体" panose="02010609060101010101" charset="-122"/>
              <a:cs typeface="楷体" panose="02010609060101010101" charset="-122"/>
            </a:endParaRPr>
          </a:p>
          <a:p>
            <a:pPr marL="257175" indent="-257175" eaLnBrk="0" hangingPunct="0">
              <a:lnSpc>
                <a:spcPct val="130000"/>
              </a:lnSpc>
              <a:spcBef>
                <a:spcPct val="20000"/>
              </a:spcBef>
              <a:buClr>
                <a:schemeClr val="accent1">
                  <a:lumMod val="50000"/>
                </a:schemeClr>
              </a:buClr>
              <a:buSzPct val="90000"/>
              <a:buFont typeface="Wingdings" panose="05000000000000000000" pitchFamily="2" charset="2"/>
              <a:buChar char="p"/>
            </a:pPr>
            <a:r>
              <a:rPr lang="en-US" altLang="zh-CN" sz="1800" b="1" u="sng" dirty="0">
                <a:ea typeface="楷体" panose="02010609060101010101" charset="-122"/>
                <a:cs typeface="楷体" panose="02010609060101010101" charset="-122"/>
                <a:sym typeface="+mn-ea"/>
              </a:rPr>
              <a:t>Beta testing </a:t>
            </a:r>
            <a:r>
              <a:rPr lang="en-US" altLang="zh-CN" sz="1800" dirty="0">
                <a:ea typeface="楷体" panose="02010609060101010101" charset="-122"/>
                <a:cs typeface="楷体" panose="02010609060101010101" charset="-122"/>
                <a:sym typeface="+mn-ea"/>
              </a:rPr>
              <a:t>comes after α testing. Versions of the software, known as beta versions, are released to a limited users outside of the programming team. </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rPr>
              <a:t>软件测试工作范畴</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3" name="根据分享大纲以及讲义开头列写的学习要点，依次开始深入讲解。"/>
          <p:cNvSpPr txBox="1"/>
          <p:nvPr/>
        </p:nvSpPr>
        <p:spPr>
          <a:xfrm>
            <a:off x="843915" y="939800"/>
            <a:ext cx="7981315"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测试分析</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测试策略制订</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测试计划</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测试设计</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a:t>
            </a:r>
            <a:r>
              <a:rPr lang="zh-CN" sz="1800" dirty="0">
                <a:latin typeface="微软雅黑" panose="020B0503020204020204" pitchFamily="34" charset="-122"/>
                <a:ea typeface="微软雅黑" panose="020B0503020204020204" pitchFamily="34" charset="-122"/>
                <a:sym typeface="+mn-ea"/>
              </a:rPr>
              <a:t>执行</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测试结果和过程</a:t>
            </a:r>
            <a:r>
              <a:rPr lang="zh-CN" sz="1800" dirty="0">
                <a:latin typeface="微软雅黑" panose="020B0503020204020204" pitchFamily="34" charset="-122"/>
                <a:ea typeface="微软雅黑" panose="020B0503020204020204" pitchFamily="34" charset="-122"/>
                <a:sym typeface="+mn-ea"/>
              </a:rPr>
              <a:t>评估</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9173" y="240065"/>
            <a:ext cx="4768454" cy="653654"/>
          </a:xfrm>
        </p:spPr>
        <p:txBody>
          <a:bodyPr/>
          <a:lstStyle/>
          <a:p>
            <a:r>
              <a:rPr lang="zh-CN" altLang="en-US" dirty="0">
                <a:latin typeface="微软雅黑" panose="020B0503020204020204" pitchFamily="34" charset="-122"/>
                <a:ea typeface="微软雅黑" panose="020B0503020204020204" pitchFamily="34" charset="-122"/>
              </a:rPr>
              <a:t>软件测试自身工作流程</a:t>
            </a:r>
            <a:endParaRPr lang="zh-CN" altLang="en-US" dirty="0">
              <a:latin typeface="微软雅黑" panose="020B0503020204020204" pitchFamily="34" charset="-122"/>
              <a:ea typeface="微软雅黑" panose="020B0503020204020204" pitchFamily="34" charset="-122"/>
            </a:endParaRPr>
          </a:p>
        </p:txBody>
      </p:sp>
      <p:pic>
        <p:nvPicPr>
          <p:cNvPr id="2" name="图片 1" descr="屏幕快照 2014-06-28 下午4.37.22.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7523" y="893719"/>
            <a:ext cx="5288954" cy="40580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1497073"/>
            <a:ext cx="6713088"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IEEE STD729： 质量是软件产满足规定的和隐含的与需求能力有关的全部特性</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ISO 8492</a:t>
            </a:r>
            <a:r>
              <a:rPr lang="zh-CN" altLang="en-US" sz="2000" dirty="0">
                <a:latin typeface="微软雅黑" panose="020B0503020204020204" pitchFamily="34" charset="-122"/>
                <a:ea typeface="微软雅黑" panose="020B0503020204020204" pitchFamily="34" charset="-122"/>
                <a:sym typeface="+mn-ea"/>
              </a:rPr>
              <a:t>：质量是产品或服务所满足明示或暗示需求能力的固有特性和特征的集合</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测试需求分析</a:t>
            </a:r>
            <a:endParaRPr lang="zh-CN" altLang="en-US" sz="2400" dirty="0">
              <a:sym typeface="+mn-ea"/>
            </a:endParaRPr>
          </a:p>
        </p:txBody>
      </p:sp>
      <p:sp>
        <p:nvSpPr>
          <p:cNvPr id="3" name="根据分享大纲以及讲义开头列写的学习要点，依次开始深入讲解。"/>
          <p:cNvSpPr txBox="1"/>
          <p:nvPr/>
        </p:nvSpPr>
        <p:spPr>
          <a:xfrm>
            <a:off x="843915" y="939800"/>
            <a:ext cx="4781550" cy="245681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明确测试范围，了解哪些功能点要测试、哪些功能点不需要测试；</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知道哪些测试目标优先级高、哪些目标优先级低；</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要完成哪些相应的测试任务才能确保目标的实现。</a:t>
            </a:r>
            <a:endParaRPr lang="zh-CN" sz="1800" dirty="0">
              <a:latin typeface="微软雅黑" panose="020B0503020204020204" pitchFamily="34" charset="-122"/>
              <a:ea typeface="微软雅黑" panose="020B0503020204020204" pitchFamily="34" charset="-122"/>
              <a:sym typeface="+mn-ea"/>
            </a:endParaRPr>
          </a:p>
        </p:txBody>
      </p:sp>
      <p:pic>
        <p:nvPicPr>
          <p:cNvPr id="8194" name="Picture 2" descr="Image result for &quot;test requirement analysis&quot;"/>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516382" y="1188999"/>
            <a:ext cx="3627618" cy="2556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zh-CN" sz="2400" dirty="0">
                <a:sym typeface="+mn-ea"/>
              </a:rPr>
              <a:t>测试策略</a:t>
            </a:r>
            <a:r>
              <a:rPr lang="zh-CN" altLang="zh-CN" sz="2400" dirty="0">
                <a:sym typeface="+mn-ea"/>
              </a:rPr>
              <a:t>制订</a:t>
            </a:r>
            <a:endParaRPr lang="zh-CN" altLang="zh-CN" sz="2400" dirty="0">
              <a:sym typeface="+mn-ea"/>
            </a:endParaRPr>
          </a:p>
        </p:txBody>
      </p:sp>
      <p:sp>
        <p:nvSpPr>
          <p:cNvPr id="3" name="根据分享大纲以及讲义开头列写的学习要点，依次开始深入讲解。"/>
          <p:cNvSpPr txBox="1"/>
          <p:nvPr/>
        </p:nvSpPr>
        <p:spPr>
          <a:xfrm>
            <a:off x="565150" y="939800"/>
            <a:ext cx="8260080"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制定或选择更合适、更有效的测试方式、测试方法和技术等，为了以最低的时间或人力成本达到最大程度地揭示产品的质量风险、尽快完成测试等</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基于下列这些因素的考虑做出决定：</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测试方式，包括手工方式与自动化方式、静态方式与动态方式等的选择与平衡，探索式测试或基于脚本的测试、自己团队测试还是众测、外包等</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测试方法，包括黑盒测试还是白盒测试方法、基于数据流还是基于控制流的方法、完全组合测试方法还是组合优化测试方法等</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测试过程，先测什么、后测试什么，对测试阶段的不同划分</a:t>
            </a:r>
            <a:r>
              <a:rPr lang="zh-CN" sz="1800" dirty="0">
                <a:latin typeface="微软雅黑" panose="020B0503020204020204" pitchFamily="34" charset="-122"/>
                <a:ea typeface="微软雅黑" panose="020B0503020204020204" pitchFamily="34" charset="-122"/>
                <a:sym typeface="+mn-ea"/>
              </a:rPr>
              <a:t>等</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测试计划</a:t>
            </a:r>
            <a:endParaRPr lang="zh-CN" altLang="zh-CN" sz="2400" dirty="0">
              <a:sym typeface="+mn-ea"/>
            </a:endParaRPr>
          </a:p>
        </p:txBody>
      </p:sp>
      <p:sp>
        <p:nvSpPr>
          <p:cNvPr id="3" name="根据分享大纲以及讲义开头列写的学习要点，依次开始深入讲解。"/>
          <p:cNvSpPr txBox="1"/>
          <p:nvPr/>
        </p:nvSpPr>
        <p:spPr>
          <a:xfrm>
            <a:off x="565150" y="939800"/>
            <a:ext cx="8260080"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目标和范围</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项目估算</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风险计划</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进度安排</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资源</a:t>
            </a:r>
            <a:r>
              <a:rPr lang="zh-CN" sz="1800" dirty="0">
                <a:latin typeface="微软雅黑" panose="020B0503020204020204" pitchFamily="34" charset="-122"/>
                <a:ea typeface="微软雅黑" panose="020B0503020204020204" pitchFamily="34" charset="-122"/>
                <a:sym typeface="+mn-ea"/>
              </a:rPr>
              <a:t>配置</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跟踪和控制机制</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测试设计</a:t>
            </a:r>
            <a:endParaRPr lang="zh-CN" altLang="zh-CN" sz="2400" dirty="0">
              <a:sym typeface="+mn-ea"/>
            </a:endParaRPr>
          </a:p>
        </p:txBody>
      </p:sp>
      <p:sp>
        <p:nvSpPr>
          <p:cNvPr id="3" name="根据分享大纲以及讲义开头列写的学习要点，依次开始深入讲解。"/>
          <p:cNvSpPr txBox="1"/>
          <p:nvPr/>
        </p:nvSpPr>
        <p:spPr>
          <a:xfrm>
            <a:off x="565150" y="939800"/>
            <a:ext cx="8260080"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测试设计是解决“如何测”的问题，可以分为测试总体设计和测试详细设计</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测试总体设计则主要指测试方案的设计、测试结构的设计</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测试详细设计主要是指测试用例的设计</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测试方案的设计涉及的范围比较大，测试的分析和设计往往交织在一起</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测试</a:t>
            </a:r>
            <a:r>
              <a:rPr lang="zh-CN" altLang="en-US" sz="2400" dirty="0">
                <a:sym typeface="+mn-ea"/>
              </a:rPr>
              <a:t>用例</a:t>
            </a:r>
            <a:endParaRPr lang="zh-CN" altLang="en-US" sz="2400" dirty="0">
              <a:sym typeface="+mn-ea"/>
            </a:endParaRPr>
          </a:p>
        </p:txBody>
      </p:sp>
      <p:sp>
        <p:nvSpPr>
          <p:cNvPr id="3" name="根据分享大纲以及讲义开头列写的学习要点，依次开始深入讲解。"/>
          <p:cNvSpPr txBox="1"/>
          <p:nvPr/>
        </p:nvSpPr>
        <p:spPr>
          <a:xfrm>
            <a:off x="565150" y="939800"/>
            <a:ext cx="8260080"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为了特定的测试目的而设计的测试条件、测试数据以及与之相关的操作</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测试用例是对典型场景的</a:t>
            </a:r>
            <a:r>
              <a:rPr lang="zh-CN" sz="1800" dirty="0">
                <a:latin typeface="微软雅黑" panose="020B0503020204020204" pitchFamily="34" charset="-122"/>
                <a:ea typeface="微软雅黑" panose="020B0503020204020204" pitchFamily="34" charset="-122"/>
                <a:sym typeface="+mn-ea"/>
              </a:rPr>
              <a:t>建模</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测试用例可以被复用，测试用例是知识积累的</a:t>
            </a:r>
            <a:r>
              <a:rPr lang="zh-CN" sz="1800" dirty="0">
                <a:latin typeface="微软雅黑" panose="020B0503020204020204" pitchFamily="34" charset="-122"/>
                <a:ea typeface="微软雅黑" panose="020B0503020204020204" pitchFamily="34" charset="-122"/>
                <a:sym typeface="+mn-ea"/>
              </a:rPr>
              <a:t>过程</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测试执行</a:t>
            </a:r>
            <a:endParaRPr lang="zh-CN" altLang="en-US" sz="2400" dirty="0">
              <a:sym typeface="+mn-ea"/>
            </a:endParaRPr>
          </a:p>
        </p:txBody>
      </p:sp>
      <p:sp>
        <p:nvSpPr>
          <p:cNvPr id="3" name="根据分享大纲以及讲义开头列写的学习要点，依次开始深入讲解。"/>
          <p:cNvSpPr txBox="1"/>
          <p:nvPr/>
        </p:nvSpPr>
        <p:spPr>
          <a:xfrm>
            <a:off x="565150" y="939800"/>
            <a:ext cx="8260080"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手工执行：基于详细设计的测试用例来完成测试，也可以在没有测试用例的情况下进行的探索式测试</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自动化执行：指采用测试工具来完成，一般都需要开发自动化测试脚本，然后工具执行脚本，在后续“单元测试与集成测试、系统测试和自动化测试框架”等各章会进行详细讨论。</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3" name="根据分享大纲以及讲义开头列写的学习要点，依次开始深入讲解。"/>
          <p:cNvSpPr txBox="1"/>
          <p:nvPr/>
        </p:nvSpPr>
        <p:spPr>
          <a:xfrm>
            <a:off x="565150" y="939800"/>
            <a:ext cx="8260080"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基于脚本的测试：先设计脚本后执行</a:t>
            </a:r>
            <a:r>
              <a:rPr lang="zh-CN" sz="1800" dirty="0">
                <a:latin typeface="微软雅黑" panose="020B0503020204020204" pitchFamily="34" charset="-122"/>
                <a:ea typeface="微软雅黑" panose="020B0503020204020204" pitchFamily="34" charset="-122"/>
                <a:sym typeface="+mn-ea"/>
              </a:rPr>
              <a:t>脚本</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探索式测试：边学习、边设计、边测试、边思考。</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28889" y="190928"/>
            <a:ext cx="4973980" cy="571500"/>
          </a:xfrm>
        </p:spPr>
        <p:txBody>
          <a:bodyPr>
            <a:normAutofit fontScale="90000"/>
          </a:bodyPr>
          <a:lstStyle/>
          <a:p>
            <a:r>
              <a:rPr lang="zh-CN" altLang="en-US" dirty="0">
                <a:latin typeface="微软雅黑" panose="020B0503020204020204" pitchFamily="34" charset="-122"/>
                <a:ea typeface="微软雅黑" panose="020B0503020204020204" pitchFamily="34" charset="-122"/>
              </a:rPr>
              <a:t>基于脚本的</a:t>
            </a:r>
            <a:r>
              <a:rPr lang="zh-CN" altLang="zh-CN" dirty="0">
                <a:latin typeface="微软雅黑" panose="020B0503020204020204" pitchFamily="34" charset="-122"/>
                <a:ea typeface="微软雅黑" panose="020B0503020204020204" pitchFamily="34" charset="-122"/>
              </a:rPr>
              <a:t>测试</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vs.  </a:t>
            </a:r>
            <a:r>
              <a:rPr lang="zh-CN" altLang="en-US" dirty="0">
                <a:latin typeface="微软雅黑" panose="020B0503020204020204" pitchFamily="34" charset="-122"/>
                <a:ea typeface="微软雅黑" panose="020B0503020204020204" pitchFamily="34" charset="-122"/>
              </a:rPr>
              <a:t>探索式</a:t>
            </a:r>
            <a:r>
              <a:rPr lang="zh-CN" altLang="zh-CN"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sp>
        <p:nvSpPr>
          <p:cNvPr id="6" name="Line 4"/>
          <p:cNvSpPr>
            <a:spLocks noChangeShapeType="1"/>
          </p:cNvSpPr>
          <p:nvPr/>
        </p:nvSpPr>
        <p:spPr bwMode="auto">
          <a:xfrm>
            <a:off x="2303748" y="2701364"/>
            <a:ext cx="4188442" cy="0"/>
          </a:xfrm>
          <a:prstGeom prst="line">
            <a:avLst/>
          </a:prstGeom>
          <a:noFill/>
          <a:ln w="57150">
            <a:solidFill>
              <a:schemeClr val="accent1">
                <a:lumMod val="50000"/>
              </a:schemeClr>
            </a:solidFill>
            <a:miter lim="800000"/>
            <a:headEnd type="triangle" w="med" len="med"/>
            <a:tailEnd type="triangle" w="med" len="med"/>
          </a:ln>
        </p:spPr>
        <p:txBody>
          <a:bodyPr wrap="none"/>
          <a:lstStyle/>
          <a:p>
            <a:endParaRPr lang="zh-CN" altLang="en-US" sz="1620">
              <a:latin typeface="微软雅黑" panose="020B0503020204020204" pitchFamily="34" charset="-122"/>
              <a:ea typeface="微软雅黑" panose="020B0503020204020204" pitchFamily="34" charset="-122"/>
            </a:endParaRPr>
          </a:p>
        </p:txBody>
      </p:sp>
      <p:sp>
        <p:nvSpPr>
          <p:cNvPr id="16" name="Text Box 5"/>
          <p:cNvSpPr txBox="1">
            <a:spLocks noChangeArrowheads="1"/>
          </p:cNvSpPr>
          <p:nvPr/>
        </p:nvSpPr>
        <p:spPr bwMode="auto">
          <a:xfrm>
            <a:off x="856376" y="2130628"/>
            <a:ext cx="1436430" cy="1034129"/>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nb-NO" altLang="zh-CN" sz="1800" dirty="0">
                <a:solidFill>
                  <a:srgbClr val="800000"/>
                </a:solidFill>
                <a:latin typeface="微软雅黑" panose="020B0503020204020204" pitchFamily="34" charset="-122"/>
                <a:ea typeface="微软雅黑" panose="020B0503020204020204" pitchFamily="34" charset="-122"/>
              </a:rPr>
              <a:t>Fully</a:t>
            </a:r>
            <a:endParaRPr kumimoji="0" lang="nb-NO" altLang="zh-CN" sz="1800" dirty="0">
              <a:solidFill>
                <a:srgbClr val="800000"/>
              </a:solidFill>
              <a:latin typeface="微软雅黑" panose="020B0503020204020204" pitchFamily="34" charset="-122"/>
              <a:ea typeface="微软雅黑" panose="020B0503020204020204" pitchFamily="34" charset="-122"/>
            </a:endParaRPr>
          </a:p>
          <a:p>
            <a:r>
              <a:rPr kumimoji="0" lang="nb-NO" altLang="zh-CN" sz="2160" b="1" dirty="0">
                <a:solidFill>
                  <a:srgbClr val="800000"/>
                </a:solidFill>
                <a:latin typeface="微软雅黑" panose="020B0503020204020204" pitchFamily="34" charset="-122"/>
                <a:ea typeface="微软雅黑" panose="020B0503020204020204" pitchFamily="34" charset="-122"/>
              </a:rPr>
              <a:t>Scripted</a:t>
            </a:r>
            <a:endParaRPr kumimoji="0" lang="nb-NO" altLang="zh-CN" sz="2160" b="1" dirty="0">
              <a:solidFill>
                <a:srgbClr val="800000"/>
              </a:solidFill>
              <a:latin typeface="微软雅黑" panose="020B0503020204020204" pitchFamily="34" charset="-122"/>
              <a:ea typeface="微软雅黑" panose="020B0503020204020204" pitchFamily="34" charset="-122"/>
            </a:endParaRPr>
          </a:p>
          <a:p>
            <a:r>
              <a:rPr kumimoji="0" lang="nb-NO" altLang="zh-CN" sz="2160" b="1" dirty="0">
                <a:solidFill>
                  <a:srgbClr val="800000"/>
                </a:solidFill>
                <a:latin typeface="微软雅黑" panose="020B0503020204020204" pitchFamily="34" charset="-122"/>
                <a:ea typeface="微软雅黑" panose="020B0503020204020204" pitchFamily="34" charset="-122"/>
              </a:rPr>
              <a:t>Testing</a:t>
            </a:r>
            <a:endParaRPr kumimoji="0" lang="en-GB" altLang="zh-CN" sz="2160" b="1" dirty="0">
              <a:solidFill>
                <a:srgbClr val="800000"/>
              </a:solidFill>
              <a:latin typeface="微软雅黑" panose="020B0503020204020204" pitchFamily="34" charset="-122"/>
              <a:ea typeface="微软雅黑" panose="020B0503020204020204" pitchFamily="34" charset="-122"/>
            </a:endParaRPr>
          </a:p>
        </p:txBody>
      </p:sp>
      <p:sp>
        <p:nvSpPr>
          <p:cNvPr id="17" name="Text Box 6"/>
          <p:cNvSpPr txBox="1">
            <a:spLocks noChangeArrowheads="1"/>
          </p:cNvSpPr>
          <p:nvPr/>
        </p:nvSpPr>
        <p:spPr bwMode="auto">
          <a:xfrm>
            <a:off x="6544766" y="2416377"/>
            <a:ext cx="1250156" cy="757130"/>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nb-NO" altLang="zh-CN" sz="2160" dirty="0">
                <a:solidFill>
                  <a:srgbClr val="0000FF"/>
                </a:solidFill>
                <a:latin typeface="微软雅黑" panose="020B0503020204020204" pitchFamily="34" charset="-122"/>
                <a:ea typeface="微软雅黑" panose="020B0503020204020204" pitchFamily="34" charset="-122"/>
              </a:rPr>
              <a:t>Ad-hoc</a:t>
            </a:r>
            <a:endParaRPr kumimoji="0" lang="nb-NO" altLang="zh-CN" sz="2160" dirty="0">
              <a:solidFill>
                <a:srgbClr val="0000FF"/>
              </a:solidFill>
              <a:latin typeface="微软雅黑" panose="020B0503020204020204" pitchFamily="34" charset="-122"/>
              <a:ea typeface="微软雅黑" panose="020B0503020204020204" pitchFamily="34" charset="-122"/>
            </a:endParaRPr>
          </a:p>
          <a:p>
            <a:r>
              <a:rPr kumimoji="0" lang="nb-NO" altLang="zh-CN" sz="2160" dirty="0">
                <a:solidFill>
                  <a:srgbClr val="0000FF"/>
                </a:solidFill>
                <a:latin typeface="微软雅黑" panose="020B0503020204020204" pitchFamily="34" charset="-122"/>
                <a:ea typeface="微软雅黑" panose="020B0503020204020204" pitchFamily="34" charset="-122"/>
              </a:rPr>
              <a:t>Testing</a:t>
            </a:r>
            <a:endParaRPr kumimoji="0" lang="en-GB" altLang="zh-CN" sz="2160" dirty="0">
              <a:solidFill>
                <a:srgbClr val="0000FF"/>
              </a:solidFill>
              <a:latin typeface="微软雅黑" panose="020B0503020204020204" pitchFamily="34" charset="-122"/>
              <a:ea typeface="微软雅黑" panose="020B0503020204020204" pitchFamily="34" charset="-122"/>
            </a:endParaRPr>
          </a:p>
        </p:txBody>
      </p:sp>
      <p:sp>
        <p:nvSpPr>
          <p:cNvPr id="18" name="Text Box 7"/>
          <p:cNvSpPr txBox="1">
            <a:spLocks noChangeArrowheads="1"/>
          </p:cNvSpPr>
          <p:nvPr/>
        </p:nvSpPr>
        <p:spPr bwMode="auto">
          <a:xfrm>
            <a:off x="1155596" y="3282575"/>
            <a:ext cx="1406570" cy="590931"/>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nb-NO" altLang="zh-CN" sz="1620" dirty="0">
                <a:solidFill>
                  <a:srgbClr val="800000"/>
                </a:solidFill>
                <a:latin typeface="微软雅黑" panose="020B0503020204020204" pitchFamily="34" charset="-122"/>
                <a:ea typeface="微软雅黑" panose="020B0503020204020204" pitchFamily="34" charset="-122"/>
              </a:rPr>
              <a:t>Automated</a:t>
            </a:r>
            <a:endParaRPr kumimoji="0" lang="nb-NO" altLang="zh-CN" sz="1620" dirty="0">
              <a:solidFill>
                <a:srgbClr val="800000"/>
              </a:solidFill>
              <a:latin typeface="微软雅黑" panose="020B0503020204020204" pitchFamily="34" charset="-122"/>
              <a:ea typeface="微软雅黑" panose="020B0503020204020204" pitchFamily="34" charset="-122"/>
            </a:endParaRPr>
          </a:p>
          <a:p>
            <a:r>
              <a:rPr kumimoji="0" lang="nb-NO" altLang="zh-CN" sz="1620" dirty="0">
                <a:solidFill>
                  <a:srgbClr val="800000"/>
                </a:solidFill>
                <a:latin typeface="微软雅黑" panose="020B0503020204020204" pitchFamily="34" charset="-122"/>
                <a:ea typeface="微软雅黑" panose="020B0503020204020204" pitchFamily="34" charset="-122"/>
              </a:rPr>
              <a:t>Tests</a:t>
            </a:r>
            <a:endParaRPr kumimoji="0" lang="en-GB" altLang="zh-CN" sz="1620" dirty="0">
              <a:solidFill>
                <a:srgbClr val="800000"/>
              </a:solidFill>
              <a:latin typeface="微软雅黑" panose="020B0503020204020204" pitchFamily="34" charset="-122"/>
              <a:ea typeface="微软雅黑" panose="020B0503020204020204" pitchFamily="34" charset="-122"/>
            </a:endParaRPr>
          </a:p>
        </p:txBody>
      </p:sp>
      <p:sp>
        <p:nvSpPr>
          <p:cNvPr id="19" name="Text Box 8"/>
          <p:cNvSpPr txBox="1">
            <a:spLocks noChangeArrowheads="1"/>
          </p:cNvSpPr>
          <p:nvPr/>
        </p:nvSpPr>
        <p:spPr bwMode="auto">
          <a:xfrm>
            <a:off x="6534756" y="3276476"/>
            <a:ext cx="1092372" cy="590931"/>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nb-NO" altLang="zh-CN" sz="1620" dirty="0">
                <a:solidFill>
                  <a:srgbClr val="0000FF"/>
                </a:solidFill>
                <a:latin typeface="微软雅黑" panose="020B0503020204020204" pitchFamily="34" charset="-122"/>
                <a:ea typeface="微软雅黑" panose="020B0503020204020204" pitchFamily="34" charset="-122"/>
              </a:rPr>
              <a:t>Bug</a:t>
            </a:r>
            <a:endParaRPr kumimoji="0" lang="nb-NO" altLang="zh-CN" sz="1620" dirty="0">
              <a:solidFill>
                <a:srgbClr val="0000FF"/>
              </a:solidFill>
              <a:latin typeface="微软雅黑" panose="020B0503020204020204" pitchFamily="34" charset="-122"/>
              <a:ea typeface="微软雅黑" panose="020B0503020204020204" pitchFamily="34" charset="-122"/>
            </a:endParaRPr>
          </a:p>
          <a:p>
            <a:r>
              <a:rPr kumimoji="0" lang="nb-NO" altLang="zh-CN" sz="1620" dirty="0">
                <a:solidFill>
                  <a:srgbClr val="0000FF"/>
                </a:solidFill>
                <a:latin typeface="微软雅黑" panose="020B0503020204020204" pitchFamily="34" charset="-122"/>
                <a:ea typeface="微软雅黑" panose="020B0503020204020204" pitchFamily="34" charset="-122"/>
              </a:rPr>
              <a:t>Hunting</a:t>
            </a:r>
            <a:endParaRPr kumimoji="0" lang="en-GB" altLang="zh-CN" sz="1620" dirty="0">
              <a:solidFill>
                <a:srgbClr val="0000FF"/>
              </a:solidFill>
              <a:latin typeface="微软雅黑" panose="020B0503020204020204" pitchFamily="34" charset="-122"/>
              <a:ea typeface="微软雅黑" panose="020B0503020204020204" pitchFamily="34" charset="-122"/>
            </a:endParaRPr>
          </a:p>
        </p:txBody>
      </p:sp>
      <p:sp>
        <p:nvSpPr>
          <p:cNvPr id="20" name="Text Box 9"/>
          <p:cNvSpPr txBox="1">
            <a:spLocks noChangeArrowheads="1"/>
          </p:cNvSpPr>
          <p:nvPr/>
        </p:nvSpPr>
        <p:spPr bwMode="auto">
          <a:xfrm>
            <a:off x="3472467" y="1944234"/>
            <a:ext cx="1769855" cy="757130"/>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nb-NO" altLang="zh-CN" sz="2160" dirty="0">
                <a:solidFill>
                  <a:schemeClr val="accent2">
                    <a:lumMod val="75000"/>
                  </a:schemeClr>
                </a:solidFill>
                <a:latin typeface="微软雅黑" panose="020B0503020204020204" pitchFamily="34" charset="-122"/>
                <a:ea typeface="微软雅黑" panose="020B0503020204020204" pitchFamily="34" charset="-122"/>
              </a:rPr>
              <a:t>Exploratory</a:t>
            </a:r>
            <a:br>
              <a:rPr kumimoji="0" lang="nb-NO" altLang="zh-CN" sz="2160" dirty="0">
                <a:solidFill>
                  <a:schemeClr val="accent2">
                    <a:lumMod val="75000"/>
                  </a:schemeClr>
                </a:solidFill>
                <a:latin typeface="微软雅黑" panose="020B0503020204020204" pitchFamily="34" charset="-122"/>
                <a:ea typeface="微软雅黑" panose="020B0503020204020204" pitchFamily="34" charset="-122"/>
              </a:rPr>
            </a:br>
            <a:r>
              <a:rPr kumimoji="0" lang="nb-NO" altLang="zh-CN" sz="2160" dirty="0">
                <a:solidFill>
                  <a:schemeClr val="accent2">
                    <a:lumMod val="75000"/>
                  </a:schemeClr>
                </a:solidFill>
                <a:latin typeface="微软雅黑" panose="020B0503020204020204" pitchFamily="34" charset="-122"/>
                <a:ea typeface="微软雅黑" panose="020B0503020204020204" pitchFamily="34" charset="-122"/>
              </a:rPr>
              <a:t>Testing</a:t>
            </a:r>
            <a:endParaRPr kumimoji="0" lang="en-GB" altLang="zh-CN" sz="2160" dirty="0">
              <a:solidFill>
                <a:schemeClr val="accent2">
                  <a:lumMod val="75000"/>
                </a:schemeClr>
              </a:solidFill>
              <a:latin typeface="微软雅黑" panose="020B0503020204020204" pitchFamily="34" charset="-122"/>
              <a:ea typeface="微软雅黑" panose="020B0503020204020204" pitchFamily="34" charset="-122"/>
            </a:endParaRPr>
          </a:p>
        </p:txBody>
      </p:sp>
      <p:grpSp>
        <p:nvGrpSpPr>
          <p:cNvPr id="21" name="Group 10"/>
          <p:cNvGrpSpPr/>
          <p:nvPr/>
        </p:nvGrpSpPr>
        <p:grpSpPr bwMode="auto">
          <a:xfrm>
            <a:off x="2917756" y="1249246"/>
            <a:ext cx="2970189" cy="2413011"/>
            <a:chOff x="1802" y="624"/>
            <a:chExt cx="2430" cy="2556"/>
          </a:xfrm>
        </p:grpSpPr>
        <p:pic>
          <p:nvPicPr>
            <p:cNvPr id="22" name="Picture 11" descr="DD01085_"/>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2" y="888"/>
              <a:ext cx="2236" cy="2185"/>
            </a:xfrm>
            <a:prstGeom prst="rect">
              <a:avLst/>
            </a:prstGeom>
            <a:noFill/>
            <a:ln>
              <a:noFill/>
            </a:ln>
          </p:spPr>
        </p:pic>
        <p:sp>
          <p:nvSpPr>
            <p:cNvPr id="23" name="WordArt 12"/>
            <p:cNvSpPr>
              <a:spLocks noChangeArrowheads="1" noChangeShapeType="1" noTextEdit="1"/>
            </p:cNvSpPr>
            <p:nvPr/>
          </p:nvSpPr>
          <p:spPr bwMode="auto">
            <a:xfrm rot="436211">
              <a:off x="1802" y="624"/>
              <a:ext cx="2430" cy="2016"/>
            </a:xfrm>
            <a:prstGeom prst="rect">
              <a:avLst/>
            </a:prstGeom>
          </p:spPr>
          <p:txBody>
            <a:bodyPr spcFirstLastPara="1" wrap="none" fromWordArt="1">
              <a:prstTxWarp prst="textArchUp">
                <a:avLst>
                  <a:gd name="adj" fmla="val 12304164"/>
                </a:avLst>
              </a:prstTxWarp>
            </a:bodyPr>
            <a:lstStyle/>
            <a:p>
              <a:pPr algn="ctr"/>
              <a:r>
                <a:rPr lang="en-US" altLang="zh-CN"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panose="020B0604030504040204"/>
                  <a:ea typeface="Tahoma" panose="020B0604030504040204"/>
                  <a:cs typeface="Tahoma" panose="020B0604030504040204"/>
                </a:rPr>
                <a:t>Product Exploration</a:t>
              </a:r>
              <a:endParaRPr lang="zh-CN" altLang="en-US"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panose="020B0604030504040204"/>
                <a:ea typeface="Tahoma" panose="020B0604030504040204"/>
                <a:cs typeface="Tahoma" panose="020B0604030504040204"/>
              </a:endParaRPr>
            </a:p>
          </p:txBody>
        </p:sp>
        <p:sp>
          <p:nvSpPr>
            <p:cNvPr id="24" name="WordArt 13"/>
            <p:cNvSpPr>
              <a:spLocks noChangeArrowheads="1" noChangeShapeType="1" noTextEdit="1"/>
            </p:cNvSpPr>
            <p:nvPr/>
          </p:nvSpPr>
          <p:spPr bwMode="auto">
            <a:xfrm rot="7927148">
              <a:off x="3073" y="2185"/>
              <a:ext cx="1454" cy="536"/>
            </a:xfrm>
            <a:prstGeom prst="rect">
              <a:avLst/>
            </a:prstGeom>
          </p:spPr>
          <p:txBody>
            <a:bodyPr spcFirstLastPara="1" wrap="none" fromWordArt="1">
              <a:prstTxWarp prst="textArchUp">
                <a:avLst>
                  <a:gd name="adj" fmla="val 11640100"/>
                </a:avLst>
              </a:prstTxWarp>
            </a:bodyPr>
            <a:lstStyle/>
            <a:p>
              <a:pPr algn="ctr"/>
              <a:r>
                <a:rPr lang="en-US" altLang="zh-CN" sz="288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panose="020B0604030504040204"/>
                  <a:ea typeface="Tahoma" panose="020B0604030504040204"/>
                  <a:cs typeface="Tahoma" panose="020B0604030504040204"/>
                </a:rPr>
                <a:t>Test Design</a:t>
              </a:r>
              <a:endParaRPr lang="zh-CN" altLang="en-US" sz="288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panose="020B0604030504040204"/>
                <a:ea typeface="Tahoma" panose="020B0604030504040204"/>
                <a:cs typeface="Tahoma" panose="020B0604030504040204"/>
              </a:endParaRPr>
            </a:p>
          </p:txBody>
        </p:sp>
        <p:sp>
          <p:nvSpPr>
            <p:cNvPr id="25" name="WordArt 14"/>
            <p:cNvSpPr>
              <a:spLocks noChangeArrowheads="1" noChangeShapeType="1" noTextEdit="1"/>
            </p:cNvSpPr>
            <p:nvPr/>
          </p:nvSpPr>
          <p:spPr bwMode="auto">
            <a:xfrm rot="14707378">
              <a:off x="1367" y="1776"/>
              <a:ext cx="1629" cy="746"/>
            </a:xfrm>
            <a:prstGeom prst="rect">
              <a:avLst/>
            </a:prstGeom>
          </p:spPr>
          <p:txBody>
            <a:bodyPr spcFirstLastPara="1" wrap="none" fromWordArt="1">
              <a:prstTxWarp prst="textArchUp">
                <a:avLst>
                  <a:gd name="adj" fmla="val 11748516"/>
                </a:avLst>
              </a:prstTxWarp>
            </a:bodyPr>
            <a:lstStyle/>
            <a:p>
              <a:pPr algn="ctr"/>
              <a:r>
                <a:rPr lang="en-US" altLang="zh-CN"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panose="020B0604030504040204"/>
                  <a:ea typeface="Tahoma" panose="020B0604030504040204"/>
                  <a:cs typeface="Tahoma" panose="020B0604030504040204"/>
                </a:rPr>
                <a:t>Test Execution</a:t>
              </a:r>
              <a:endParaRPr lang="zh-CN" altLang="en-US" sz="3240" b="1" kern="1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ahoma" panose="020B0604030504040204"/>
                <a:ea typeface="Tahoma" panose="020B0604030504040204"/>
                <a:cs typeface="Tahoma" panose="020B0604030504040204"/>
              </a:endParaRPr>
            </a:p>
          </p:txBody>
        </p:sp>
      </p:grpSp>
      <p:sp>
        <p:nvSpPr>
          <p:cNvPr id="26" name="文本框 25"/>
          <p:cNvSpPr txBox="1"/>
          <p:nvPr/>
        </p:nvSpPr>
        <p:spPr>
          <a:xfrm>
            <a:off x="6455376" y="3968427"/>
            <a:ext cx="1202917" cy="646331"/>
          </a:xfrm>
          <a:prstGeom prst="rect">
            <a:avLst/>
          </a:prstGeom>
          <a:noFill/>
        </p:spPr>
        <p:txBody>
          <a:bodyPr wrap="square" rtlCol="0">
            <a:spAutoFit/>
          </a:bodyPr>
          <a:lstStyle/>
          <a:p>
            <a:pPr algn="ctr"/>
            <a:r>
              <a:rPr kumimoji="1" lang="zh-CN" altLang="en-US" dirty="0">
                <a:solidFill>
                  <a:srgbClr val="0000FF"/>
                </a:solidFill>
                <a:latin typeface="微软雅黑" panose="020B0503020204020204" pitchFamily="34" charset="-122"/>
                <a:ea typeface="微软雅黑" panose="020B0503020204020204" pitchFamily="34" charset="-122"/>
              </a:rPr>
              <a:t>完全自由的探索</a:t>
            </a:r>
            <a:endParaRPr kumimoji="1" lang="zh-CN" altLang="en-US" dirty="0">
              <a:solidFill>
                <a:srgbClr val="0000FF"/>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200530" y="4021187"/>
            <a:ext cx="977369" cy="646331"/>
          </a:xfrm>
          <a:prstGeom prst="rect">
            <a:avLst/>
          </a:prstGeom>
          <a:noFill/>
        </p:spPr>
        <p:txBody>
          <a:bodyPr wrap="square" rtlCol="0">
            <a:spAutoFit/>
          </a:bodyPr>
          <a:lstStyle/>
          <a:p>
            <a:pPr algn="ctr"/>
            <a:r>
              <a:rPr kumimoji="1" lang="zh-CN" altLang="en-US" dirty="0">
                <a:solidFill>
                  <a:srgbClr val="800000"/>
                </a:solidFill>
                <a:latin typeface="微软雅黑" panose="020B0503020204020204" pitchFamily="34" charset="-122"/>
                <a:ea typeface="微软雅黑" panose="020B0503020204020204" pitchFamily="34" charset="-122"/>
              </a:rPr>
              <a:t>规范的脚本</a:t>
            </a:r>
            <a:endParaRPr kumimoji="1" lang="zh-CN" altLang="en-US" dirty="0">
              <a:solidFill>
                <a:srgbClr val="80000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340144" y="4021187"/>
            <a:ext cx="1202916" cy="646331"/>
          </a:xfrm>
          <a:prstGeom prst="rect">
            <a:avLst/>
          </a:prstGeom>
          <a:noFill/>
        </p:spPr>
        <p:txBody>
          <a:bodyPr wrap="square" rtlCol="0">
            <a:spAutoFit/>
          </a:bodyPr>
          <a:lstStyle/>
          <a:p>
            <a:pPr algn="ctr"/>
            <a:r>
              <a:rPr lang="zh-CN" altLang="en-US" dirty="0">
                <a:solidFill>
                  <a:srgbClr val="000090"/>
                </a:solidFill>
                <a:latin typeface="微软雅黑" panose="020B0503020204020204" pitchFamily="34" charset="-122"/>
                <a:ea typeface="微软雅黑" panose="020B0503020204020204" pitchFamily="34" charset="-122"/>
              </a:rPr>
              <a:t>松散</a:t>
            </a:r>
            <a:r>
              <a:rPr kumimoji="1" lang="zh-CN" altLang="en-US" dirty="0">
                <a:solidFill>
                  <a:srgbClr val="000090"/>
                </a:solidFill>
                <a:latin typeface="微软雅黑" panose="020B0503020204020204" pitchFamily="34" charset="-122"/>
                <a:ea typeface="微软雅黑" panose="020B0503020204020204" pitchFamily="34" charset="-122"/>
              </a:rPr>
              <a:t>的测试用例</a:t>
            </a:r>
            <a:endParaRPr kumimoji="1" lang="zh-CN" altLang="en-US" dirty="0">
              <a:solidFill>
                <a:srgbClr val="00009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986259" y="4021187"/>
            <a:ext cx="827006" cy="646331"/>
          </a:xfrm>
          <a:prstGeom prst="rect">
            <a:avLst/>
          </a:prstGeom>
          <a:noFill/>
        </p:spPr>
        <p:txBody>
          <a:bodyPr wrap="square" rtlCol="0">
            <a:spAutoFit/>
          </a:bodyPr>
          <a:lstStyle/>
          <a:p>
            <a:r>
              <a:rPr kumimoji="1" lang="zh-CN" altLang="en-US" dirty="0">
                <a:solidFill>
                  <a:srgbClr val="000090"/>
                </a:solidFill>
                <a:latin typeface="微软雅黑" panose="020B0503020204020204" pitchFamily="34" charset="-122"/>
                <a:ea typeface="微软雅黑" panose="020B0503020204020204" pitchFamily="34" charset="-122"/>
              </a:rPr>
              <a:t>测试场景</a:t>
            </a:r>
            <a:endParaRPr kumimoji="1" lang="zh-CN" altLang="en-US" dirty="0">
              <a:solidFill>
                <a:srgbClr val="00009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5125837" y="4021187"/>
            <a:ext cx="1052552" cy="646331"/>
          </a:xfrm>
          <a:prstGeom prst="rect">
            <a:avLst/>
          </a:prstGeom>
          <a:noFill/>
        </p:spPr>
        <p:txBody>
          <a:bodyPr wrap="square" rtlCol="0">
            <a:spAutoFit/>
          </a:bodyPr>
          <a:lstStyle/>
          <a:p>
            <a:r>
              <a:rPr kumimoji="1" lang="zh-CN" altLang="en-US" dirty="0">
                <a:solidFill>
                  <a:srgbClr val="000090"/>
                </a:solidFill>
                <a:latin typeface="微软雅黑" panose="020B0503020204020204" pitchFamily="34" charset="-122"/>
                <a:ea typeface="微软雅黑" panose="020B0503020204020204" pitchFamily="34" charset="-122"/>
              </a:rPr>
              <a:t>角色扮演测试</a:t>
            </a:r>
            <a:endParaRPr kumimoji="1" lang="zh-CN" altLang="en-US" dirty="0">
              <a:solidFill>
                <a:srgbClr val="000090"/>
              </a:solidFill>
              <a:latin typeface="微软雅黑" panose="020B0503020204020204" pitchFamily="34" charset="-122"/>
              <a:ea typeface="微软雅黑" panose="020B0503020204020204" pitchFamily="34" charset="-122"/>
            </a:endParaRPr>
          </a:p>
        </p:txBody>
      </p:sp>
      <p:cxnSp>
        <p:nvCxnSpPr>
          <p:cNvPr id="31" name="直线箭头连接符 30"/>
          <p:cNvCxnSpPr/>
          <p:nvPr/>
        </p:nvCxnSpPr>
        <p:spPr bwMode="auto">
          <a:xfrm>
            <a:off x="1327182" y="4626882"/>
            <a:ext cx="6141206" cy="0"/>
          </a:xfrm>
          <a:prstGeom prst="straightConnector1">
            <a:avLst/>
          </a:prstGeom>
          <a:solidFill>
            <a:schemeClr val="accent1"/>
          </a:solidFill>
          <a:ln w="9525" cap="flat" cmpd="sng" algn="ctr">
            <a:solidFill>
              <a:schemeClr val="accent2">
                <a:lumMod val="75000"/>
              </a:schemeClr>
            </a:solidFill>
            <a:prstDash val="solid"/>
            <a:round/>
            <a:headEnd type="none" w="med" len="med"/>
            <a:tailEnd type="arrow"/>
          </a:ln>
          <a:effectLst/>
        </p:spPr>
      </p:cxnSp>
      <p:cxnSp>
        <p:nvCxnSpPr>
          <p:cNvPr id="32" name="直线箭头连接符 31"/>
          <p:cNvCxnSpPr/>
          <p:nvPr/>
        </p:nvCxnSpPr>
        <p:spPr bwMode="auto">
          <a:xfrm flipH="1">
            <a:off x="1327182" y="3915668"/>
            <a:ext cx="6141205" cy="0"/>
          </a:xfrm>
          <a:prstGeom prst="straightConnector1">
            <a:avLst/>
          </a:prstGeom>
          <a:solidFill>
            <a:schemeClr val="accent1"/>
          </a:solidFill>
          <a:ln w="9525" cap="flat" cmpd="sng" algn="ctr">
            <a:solidFill>
              <a:schemeClr val="accent2">
                <a:lumMod val="75000"/>
              </a:schemeClr>
            </a:solidFill>
            <a:prstDash val="solid"/>
            <a:round/>
            <a:headEnd type="none" w="med" len="med"/>
            <a:tailEnd type="arrow"/>
          </a:ln>
          <a:effectLst/>
        </p:spPr>
      </p:cxnSp>
      <p:sp>
        <p:nvSpPr>
          <p:cNvPr id="33" name="矩形 32"/>
          <p:cNvSpPr/>
          <p:nvPr/>
        </p:nvSpPr>
        <p:spPr>
          <a:xfrm>
            <a:off x="757331" y="3758702"/>
            <a:ext cx="553357" cy="313932"/>
          </a:xfrm>
          <a:prstGeom prst="rect">
            <a:avLst/>
          </a:prstGeom>
        </p:spPr>
        <p:txBody>
          <a:bodyPr wrap="none">
            <a:spAutoFit/>
          </a:bodyPr>
          <a:lstStyle/>
          <a:p>
            <a:r>
              <a:rPr lang="zh-CN" altLang="en-US" sz="1440" dirty="0">
                <a:solidFill>
                  <a:schemeClr val="accent2">
                    <a:lumMod val="75000"/>
                  </a:schemeClr>
                </a:solidFill>
                <a:latin typeface="微软雅黑" panose="020B0503020204020204" pitchFamily="34" charset="-122"/>
                <a:ea typeface="微软雅黑" panose="020B0503020204020204" pitchFamily="34" charset="-122"/>
              </a:rPr>
              <a:t>规范</a:t>
            </a:r>
            <a:endParaRPr lang="zh-CN" altLang="en-US" sz="144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7468359" y="4444575"/>
            <a:ext cx="553357" cy="313932"/>
          </a:xfrm>
          <a:prstGeom prst="rect">
            <a:avLst/>
          </a:prstGeom>
        </p:spPr>
        <p:txBody>
          <a:bodyPr wrap="none">
            <a:spAutoFit/>
          </a:bodyPr>
          <a:lstStyle/>
          <a:p>
            <a:r>
              <a:rPr lang="zh-CN" altLang="en-US" sz="1440" dirty="0">
                <a:solidFill>
                  <a:schemeClr val="accent2">
                    <a:lumMod val="75000"/>
                  </a:schemeClr>
                </a:solidFill>
                <a:latin typeface="微软雅黑" panose="020B0503020204020204" pitchFamily="34" charset="-122"/>
                <a:ea typeface="微软雅黑" panose="020B0503020204020204" pitchFamily="34" charset="-122"/>
              </a:rPr>
              <a:t>自由</a:t>
            </a:r>
            <a:endParaRPr lang="zh-CN" altLang="en-US" sz="1440"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p:tgtEl>
                                          <p:spTgt spid="19"/>
                                        </p:tgtEl>
                                        <p:attrNameLst>
                                          <p:attrName>ppt_x</p:attrName>
                                        </p:attrNameLst>
                                      </p:cBhvr>
                                      <p:tavLst>
                                        <p:tav tm="0">
                                          <p:val>
                                            <p:strVal val="#ppt_x+#ppt_w*1.125000"/>
                                          </p:val>
                                        </p:tav>
                                        <p:tav tm="100000">
                                          <p:val>
                                            <p:strVal val="#ppt_x"/>
                                          </p:val>
                                        </p:tav>
                                      </p:tavLst>
                                    </p:anim>
                                    <p:animEffect transition="in" filter="wipe(left)">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2" presetClass="entr" presetSubtype="2"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p:tgtEl>
                                          <p:spTgt spid="32"/>
                                        </p:tgtEl>
                                        <p:attrNameLst>
                                          <p:attrName>ppt_x</p:attrName>
                                        </p:attrNameLst>
                                      </p:cBhvr>
                                      <p:tavLst>
                                        <p:tav tm="0">
                                          <p:val>
                                            <p:strVal val="#ppt_x+#ppt_w*1.125000"/>
                                          </p:val>
                                        </p:tav>
                                        <p:tav tm="100000">
                                          <p:val>
                                            <p:strVal val="#ppt_x"/>
                                          </p:val>
                                        </p:tav>
                                      </p:tavLst>
                                    </p:anim>
                                    <p:animEffect transition="in" filter="wipe(left)">
                                      <p:cBhvr>
                                        <p:cTn id="36" dur="500"/>
                                        <p:tgtEl>
                                          <p:spTgt spid="32"/>
                                        </p:tgtEl>
                                      </p:cBhvr>
                                    </p:animEffect>
                                  </p:childTnLst>
                                </p:cTn>
                              </p:par>
                            </p:childTnLst>
                          </p:cTn>
                        </p:par>
                        <p:par>
                          <p:cTn id="37" fill="hold">
                            <p:stCondLst>
                              <p:cond delay="1000"/>
                            </p:stCondLst>
                            <p:childTnLst>
                              <p:par>
                                <p:cTn id="38" presetID="12" presetClass="entr" presetSubtype="2"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p:tgtEl>
                                          <p:spTgt spid="33"/>
                                        </p:tgtEl>
                                        <p:attrNameLst>
                                          <p:attrName>ppt_x</p:attrName>
                                        </p:attrNameLst>
                                      </p:cBhvr>
                                      <p:tavLst>
                                        <p:tav tm="0">
                                          <p:val>
                                            <p:strVal val="#ppt_x+#ppt_w*1.125000"/>
                                          </p:val>
                                        </p:tav>
                                        <p:tav tm="100000">
                                          <p:val>
                                            <p:strVal val="#ppt_x"/>
                                          </p:val>
                                        </p:tav>
                                      </p:tavLst>
                                    </p:anim>
                                    <p:animEffect transition="in" filter="wipe(left)">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p:tgtEl>
                                          <p:spTgt spid="16"/>
                                        </p:tgtEl>
                                        <p:attrNameLst>
                                          <p:attrName>ppt_x</p:attrName>
                                        </p:attrNameLst>
                                      </p:cBhvr>
                                      <p:tavLst>
                                        <p:tav tm="0">
                                          <p:val>
                                            <p:strVal val="#ppt_x-#ppt_w*1.125000"/>
                                          </p:val>
                                        </p:tav>
                                        <p:tav tm="100000">
                                          <p:val>
                                            <p:strVal val="#ppt_x"/>
                                          </p:val>
                                        </p:tav>
                                      </p:tavLst>
                                    </p:anim>
                                    <p:animEffect transition="in" filter="wipe(right)">
                                      <p:cBhvr>
                                        <p:cTn id="47" dur="500"/>
                                        <p:tgtEl>
                                          <p:spTgt spid="16"/>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p:tgtEl>
                                          <p:spTgt spid="18"/>
                                        </p:tgtEl>
                                        <p:attrNameLst>
                                          <p:attrName>ppt_x</p:attrName>
                                        </p:attrNameLst>
                                      </p:cBhvr>
                                      <p:tavLst>
                                        <p:tav tm="0">
                                          <p:val>
                                            <p:strVal val="#ppt_x-#ppt_w*1.125000"/>
                                          </p:val>
                                        </p:tav>
                                        <p:tav tm="100000">
                                          <p:val>
                                            <p:strVal val="#ppt_x"/>
                                          </p:val>
                                        </p:tav>
                                      </p:tavLst>
                                    </p:anim>
                                    <p:animEffect transition="in" filter="wipe(right)">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12" presetClass="entr" presetSubtype="8"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p:tgtEl>
                                          <p:spTgt spid="31"/>
                                        </p:tgtEl>
                                        <p:attrNameLst>
                                          <p:attrName>ppt_x</p:attrName>
                                        </p:attrNameLst>
                                      </p:cBhvr>
                                      <p:tavLst>
                                        <p:tav tm="0">
                                          <p:val>
                                            <p:strVal val="#ppt_x-#ppt_w*1.125000"/>
                                          </p:val>
                                        </p:tav>
                                        <p:tav tm="100000">
                                          <p:val>
                                            <p:strVal val="#ppt_x"/>
                                          </p:val>
                                        </p:tav>
                                      </p:tavLst>
                                    </p:anim>
                                    <p:animEffect transition="in" filter="wipe(right)">
                                      <p:cBhvr>
                                        <p:cTn id="68" dur="500"/>
                                        <p:tgtEl>
                                          <p:spTgt spid="31"/>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p:tgtEl>
                                          <p:spTgt spid="34"/>
                                        </p:tgtEl>
                                        <p:attrNameLst>
                                          <p:attrName>ppt_x</p:attrName>
                                        </p:attrNameLst>
                                      </p:cBhvr>
                                      <p:tavLst>
                                        <p:tav tm="0">
                                          <p:val>
                                            <p:strVal val="#ppt_x-#ppt_w*1.125000"/>
                                          </p:val>
                                        </p:tav>
                                        <p:tav tm="100000">
                                          <p:val>
                                            <p:strVal val="#ppt_x"/>
                                          </p:val>
                                        </p:tav>
                                      </p:tavLst>
                                    </p:anim>
                                    <p:animEffect transition="in" filter="wipe(right)">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6" grpId="0"/>
      <p:bldP spid="27" grpId="0"/>
      <p:bldP spid="28" grpId="0"/>
      <p:bldP spid="29" grpId="0"/>
      <p:bldP spid="30" grpId="0"/>
      <p:bldP spid="33" grpId="0"/>
      <p:bldP spid="3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68BECB6-6F87-4AA7-A36C-D5289AC9CF42}" type="slidenum">
              <a:rPr lang="en-US" altLang="zh-CN" smtClean="0"/>
            </a:fld>
            <a:endParaRPr lang="en-US" altLang="zh-CN" dirty="0"/>
          </a:p>
        </p:txBody>
      </p:sp>
      <p:sp>
        <p:nvSpPr>
          <p:cNvPr id="3" name="Title 153"/>
          <p:cNvSpPr txBox="1"/>
          <p:nvPr/>
        </p:nvSpPr>
        <p:spPr bwMode="auto">
          <a:xfrm>
            <a:off x="535146" y="298155"/>
            <a:ext cx="3545438" cy="539755"/>
          </a:xfrm>
          <a:prstGeom prst="rect">
            <a:avLst/>
          </a:prstGeom>
          <a:noFill/>
          <a:ln w="9525">
            <a:noFill/>
            <a:miter lim="800000"/>
          </a:ln>
          <a:effectLst/>
        </p:spPr>
        <p:txBody>
          <a:bodyPr vert="horz" wrap="square" lIns="82296" tIns="41148" rIns="82296" bIns="41148" numCol="1" anchor="ctr" anchorCtr="0" compatLnSpc="1"/>
          <a:lstStyle/>
          <a:p>
            <a:pPr defTabSz="685800">
              <a:lnSpc>
                <a:spcPct val="90000"/>
              </a:lnSpc>
              <a:spcBef>
                <a:spcPct val="0"/>
              </a:spcBef>
              <a:buClr>
                <a:schemeClr val="accent4"/>
              </a:buClr>
              <a:defRPr/>
            </a:pPr>
            <a:r>
              <a:rPr kumimoji="1" lang="en-US" altLang="zh-CN" sz="2800" b="1" dirty="0">
                <a:solidFill>
                  <a:srgbClr val="0070C0"/>
                </a:solidFill>
                <a:latin typeface="微软雅黑" panose="020B0503020204020204" pitchFamily="34" charset="-122"/>
                <a:ea typeface="微软雅黑" panose="020B0503020204020204" pitchFamily="34" charset="-122"/>
                <a:sym typeface="Calibri" panose="020F0502020204030204" pitchFamily="34" charset="0"/>
              </a:rPr>
              <a:t>ET vs. ST</a:t>
            </a:r>
            <a:r>
              <a:rPr kumimoji="1" lang="zh-CN" altLang="en-US" sz="2800" b="1" dirty="0">
                <a:solidFill>
                  <a:srgbClr val="0070C0"/>
                </a:solidFill>
                <a:latin typeface="微软雅黑" panose="020B0503020204020204" pitchFamily="34" charset="-122"/>
                <a:ea typeface="微软雅黑" panose="020B0503020204020204" pitchFamily="34" charset="-122"/>
                <a:sym typeface="Calibri" panose="020F0502020204030204" pitchFamily="34" charset="0"/>
              </a:rPr>
              <a:t> </a:t>
            </a:r>
            <a:r>
              <a:rPr kumimoji="1" lang="en-US" altLang="zh-CN" sz="2800" b="1" dirty="0">
                <a:solidFill>
                  <a:srgbClr val="0070C0"/>
                </a:solidFill>
                <a:latin typeface="微软雅黑" panose="020B0503020204020204" pitchFamily="34" charset="-122"/>
                <a:ea typeface="微软雅黑" panose="020B0503020204020204" pitchFamily="34" charset="-122"/>
                <a:sym typeface="Calibri" panose="020F0502020204030204" pitchFamily="34" charset="0"/>
              </a:rPr>
              <a:t>-2</a:t>
            </a:r>
            <a:endParaRPr kumimoji="1" lang="zh-CN" altLang="zh-CN" sz="2800" b="1" dirty="0">
              <a:solidFill>
                <a:srgbClr val="0070C0"/>
              </a:solidFill>
              <a:latin typeface="微软雅黑" panose="020B0503020204020204" pitchFamily="34" charset="-122"/>
              <a:ea typeface="微软雅黑" panose="020B0503020204020204" pitchFamily="34" charset="-122"/>
              <a:sym typeface="Calibri" panose="020F0502020204030204" pitchFamily="34" charset="0"/>
            </a:endParaRPr>
          </a:p>
        </p:txBody>
      </p:sp>
      <p:grpSp>
        <p:nvGrpSpPr>
          <p:cNvPr id="29" name="组 28"/>
          <p:cNvGrpSpPr/>
          <p:nvPr/>
        </p:nvGrpSpPr>
        <p:grpSpPr>
          <a:xfrm>
            <a:off x="1396447" y="1210799"/>
            <a:ext cx="2138638" cy="1449760"/>
            <a:chOff x="899964" y="2377093"/>
            <a:chExt cx="2576191" cy="1905000"/>
          </a:xfrm>
        </p:grpSpPr>
        <p:pic>
          <p:nvPicPr>
            <p:cNvPr id="35" name="图片 34"/>
            <p:cNvPicPr>
              <a:picLocks noChangeAspect="1"/>
            </p:cNvPicPr>
            <p:nvPr/>
          </p:nvPicPr>
          <p:blipFill>
            <a:blip r:embed="rId1"/>
            <a:stretch>
              <a:fillRect/>
            </a:stretch>
          </p:blipFill>
          <p:spPr>
            <a:xfrm>
              <a:off x="899964" y="2377093"/>
              <a:ext cx="2576191" cy="1905000"/>
            </a:xfrm>
            <a:prstGeom prst="rect">
              <a:avLst/>
            </a:prstGeom>
          </p:spPr>
        </p:pic>
        <p:sp>
          <p:nvSpPr>
            <p:cNvPr id="37" name="矩形 36"/>
            <p:cNvSpPr/>
            <p:nvPr/>
          </p:nvSpPr>
          <p:spPr>
            <a:xfrm>
              <a:off x="971600" y="2420889"/>
              <a:ext cx="1143000" cy="984767"/>
            </a:xfrm>
            <a:prstGeom prst="rect">
              <a:avLst/>
            </a:prstGeom>
          </p:spPr>
          <p:txBody>
            <a:bodyPr wrap="square">
              <a:spAutoFit/>
            </a:bodyPr>
            <a:lstStyle/>
            <a:p>
              <a:pPr algn="ctr">
                <a:lnSpc>
                  <a:spcPct val="140000"/>
                </a:lnSpc>
              </a:pPr>
              <a:r>
                <a:rPr lang="en-US" altLang="zh-CN" sz="1620" dirty="0">
                  <a:latin typeface="Arial Narrow" panose="020B0606020202030204"/>
                  <a:ea typeface="宋体" panose="02010600030101010101" pitchFamily="2" charset="-122"/>
                  <a:cs typeface="Arial Narrow" panose="020B0606020202030204"/>
                </a:rPr>
                <a:t>Scripted Testing</a:t>
              </a:r>
              <a:endParaRPr lang="en-US" altLang="zh-CN" sz="1620" dirty="0">
                <a:latin typeface="Arial Narrow" panose="020B0606020202030204"/>
                <a:ea typeface="宋体" panose="02010600030101010101" pitchFamily="2" charset="-122"/>
                <a:cs typeface="Arial Narrow" panose="020B0606020202030204"/>
              </a:endParaRPr>
            </a:p>
          </p:txBody>
        </p:sp>
      </p:grpSp>
      <p:sp>
        <p:nvSpPr>
          <p:cNvPr id="38" name="矩形 37"/>
          <p:cNvSpPr/>
          <p:nvPr/>
        </p:nvSpPr>
        <p:spPr>
          <a:xfrm>
            <a:off x="1228462" y="2857075"/>
            <a:ext cx="2742307" cy="1847685"/>
          </a:xfrm>
          <a:prstGeom prst="rect">
            <a:avLst/>
          </a:prstGeom>
        </p:spPr>
        <p:txBody>
          <a:bodyPr wrap="square">
            <a:spAutoFit/>
          </a:bodyPr>
          <a:lstStyle/>
          <a:p>
            <a:pPr algn="ctr">
              <a:lnSpc>
                <a:spcPct val="120000"/>
              </a:lnSpc>
            </a:pPr>
            <a:r>
              <a:rPr lang="zh-CN" altLang="en-US" sz="1620" dirty="0">
                <a:latin typeface="宋体" panose="02010600030101010101" pitchFamily="2" charset="-122"/>
                <a:ea typeface="宋体" panose="02010600030101010101" pitchFamily="2" charset="-122"/>
              </a:rPr>
              <a:t>先设计、后执行</a:t>
            </a:r>
            <a:endParaRPr lang="zh-CN" altLang="en-US" sz="1620" dirty="0">
              <a:latin typeface="宋体" panose="02010600030101010101" pitchFamily="2" charset="-122"/>
              <a:ea typeface="宋体" panose="02010600030101010101" pitchFamily="2" charset="-122"/>
            </a:endParaRPr>
          </a:p>
          <a:p>
            <a:pPr algn="ctr">
              <a:lnSpc>
                <a:spcPct val="120000"/>
              </a:lnSpc>
            </a:pPr>
            <a:r>
              <a:rPr lang="zh-CN" altLang="en-US" sz="1620" dirty="0">
                <a:latin typeface="宋体" panose="02010600030101010101" pitchFamily="2" charset="-122"/>
                <a:ea typeface="宋体" panose="02010600030101010101" pitchFamily="2" charset="-122"/>
              </a:rPr>
              <a:t>强调逻辑分析</a:t>
            </a:r>
            <a:endParaRPr lang="en-US" altLang="zh-CN" sz="1620" dirty="0">
              <a:latin typeface="宋体" panose="02010600030101010101" pitchFamily="2" charset="-122"/>
              <a:ea typeface="宋体" panose="02010600030101010101" pitchFamily="2" charset="-122"/>
            </a:endParaRPr>
          </a:p>
          <a:p>
            <a:pPr algn="ctr">
              <a:lnSpc>
                <a:spcPct val="120000"/>
              </a:lnSpc>
            </a:pPr>
            <a:r>
              <a:rPr lang="zh-CN" altLang="en-US" sz="1620" dirty="0">
                <a:latin typeface="宋体" panose="02010600030101010101" pitchFamily="2" charset="-122"/>
                <a:ea typeface="宋体" panose="02010600030101010101" pitchFamily="2" charset="-122"/>
              </a:rPr>
              <a:t>关注需求和测试文档</a:t>
            </a:r>
            <a:endParaRPr lang="en-US" altLang="zh-CN" sz="1620" dirty="0">
              <a:latin typeface="宋体" panose="02010600030101010101" pitchFamily="2" charset="-122"/>
              <a:ea typeface="宋体" panose="02010600030101010101" pitchFamily="2" charset="-122"/>
            </a:endParaRPr>
          </a:p>
          <a:p>
            <a:pPr algn="ctr">
              <a:lnSpc>
                <a:spcPct val="120000"/>
              </a:lnSpc>
            </a:pPr>
            <a:r>
              <a:rPr lang="zh-CN" altLang="en-US" sz="1620" dirty="0">
                <a:latin typeface="宋体" panose="02010600030101010101" pitchFamily="2" charset="-122"/>
                <a:ea typeface="宋体" panose="02010600030101010101" pitchFamily="2" charset="-122"/>
              </a:rPr>
              <a:t>有明确的测试标准</a:t>
            </a:r>
            <a:endParaRPr lang="en-US" altLang="zh-CN" sz="1620" dirty="0">
              <a:latin typeface="宋体" panose="02010600030101010101" pitchFamily="2" charset="-122"/>
              <a:ea typeface="宋体" panose="02010600030101010101" pitchFamily="2" charset="-122"/>
            </a:endParaRPr>
          </a:p>
          <a:p>
            <a:pPr algn="ctr">
              <a:lnSpc>
                <a:spcPct val="120000"/>
              </a:lnSpc>
            </a:pPr>
            <a:r>
              <a:rPr lang="zh-CN" altLang="en-US" sz="1620" dirty="0">
                <a:latin typeface="宋体" panose="02010600030101010101" pitchFamily="2" charset="-122"/>
                <a:ea typeface="宋体" panose="02010600030101010101" pitchFamily="2" charset="-122"/>
              </a:rPr>
              <a:t>强调评审、可控</a:t>
            </a:r>
            <a:endParaRPr lang="en-US" altLang="zh-CN" sz="1620" dirty="0">
              <a:latin typeface="宋体" panose="02010600030101010101" pitchFamily="2" charset="-122"/>
              <a:ea typeface="宋体" panose="02010600030101010101" pitchFamily="2" charset="-122"/>
            </a:endParaRPr>
          </a:p>
          <a:p>
            <a:pPr algn="ctr">
              <a:lnSpc>
                <a:spcPct val="120000"/>
              </a:lnSpc>
            </a:pPr>
            <a:r>
              <a:rPr lang="zh-CN" altLang="en-US" sz="1620" dirty="0">
                <a:latin typeface="宋体" panose="02010600030101010101" pitchFamily="2" charset="-122"/>
                <a:ea typeface="宋体" panose="02010600030101010101" pitchFamily="2" charset="-122"/>
              </a:rPr>
              <a:t>严谨、规范</a:t>
            </a:r>
            <a:endParaRPr lang="en-US" altLang="zh-CN" sz="1620" dirty="0">
              <a:latin typeface="宋体" panose="02010600030101010101" pitchFamily="2" charset="-122"/>
              <a:ea typeface="宋体" panose="02010600030101010101" pitchFamily="2" charset="-122"/>
            </a:endParaRPr>
          </a:p>
        </p:txBody>
      </p:sp>
      <p:grpSp>
        <p:nvGrpSpPr>
          <p:cNvPr id="5" name="组 4"/>
          <p:cNvGrpSpPr/>
          <p:nvPr/>
        </p:nvGrpSpPr>
        <p:grpSpPr>
          <a:xfrm>
            <a:off x="5544108" y="1145992"/>
            <a:ext cx="2315799" cy="1514567"/>
            <a:chOff x="5345806" y="1459312"/>
            <a:chExt cx="2866128" cy="1917700"/>
          </a:xfrm>
        </p:grpSpPr>
        <p:pic>
          <p:nvPicPr>
            <p:cNvPr id="39" name="图片 38"/>
            <p:cNvPicPr>
              <a:picLocks noChangeAspect="1"/>
            </p:cNvPicPr>
            <p:nvPr/>
          </p:nvPicPr>
          <p:blipFill>
            <a:blip r:embed="rId2"/>
            <a:stretch>
              <a:fillRect/>
            </a:stretch>
          </p:blipFill>
          <p:spPr>
            <a:xfrm>
              <a:off x="5345806" y="1459312"/>
              <a:ext cx="2866128" cy="1917700"/>
            </a:xfrm>
            <a:prstGeom prst="rect">
              <a:avLst/>
            </a:prstGeom>
          </p:spPr>
        </p:pic>
        <p:sp>
          <p:nvSpPr>
            <p:cNvPr id="40" name="矩形 39"/>
            <p:cNvSpPr/>
            <p:nvPr/>
          </p:nvSpPr>
          <p:spPr>
            <a:xfrm>
              <a:off x="6541688" y="2162772"/>
              <a:ext cx="1536700" cy="948914"/>
            </a:xfrm>
            <a:prstGeom prst="rect">
              <a:avLst/>
            </a:prstGeom>
          </p:spPr>
          <p:txBody>
            <a:bodyPr wrap="square">
              <a:spAutoFit/>
            </a:bodyPr>
            <a:lstStyle/>
            <a:p>
              <a:pPr algn="ctr">
                <a:lnSpc>
                  <a:spcPct val="140000"/>
                </a:lnSpc>
              </a:pPr>
              <a:r>
                <a:rPr lang="en-US" altLang="zh-CN" sz="1620" dirty="0">
                  <a:solidFill>
                    <a:srgbClr val="000000"/>
                  </a:solidFill>
                  <a:latin typeface="Arial Narrow" panose="020B0606020202030204"/>
                  <a:ea typeface="宋体" panose="02010600030101010101" pitchFamily="2" charset="-122"/>
                  <a:cs typeface="Arial Narrow" panose="020B0606020202030204"/>
                </a:rPr>
                <a:t>Exploratory Testing</a:t>
              </a:r>
              <a:endParaRPr lang="en-US" altLang="zh-CN" sz="1620" dirty="0">
                <a:solidFill>
                  <a:srgbClr val="000000"/>
                </a:solidFill>
                <a:latin typeface="Arial Narrow" panose="020B0606020202030204"/>
                <a:ea typeface="宋体" panose="02010600030101010101" pitchFamily="2" charset="-122"/>
                <a:cs typeface="Arial Narrow" panose="020B0606020202030204"/>
              </a:endParaRPr>
            </a:p>
          </p:txBody>
        </p:sp>
      </p:grpSp>
      <p:sp>
        <p:nvSpPr>
          <p:cNvPr id="41" name="矩形 40"/>
          <p:cNvSpPr/>
          <p:nvPr/>
        </p:nvSpPr>
        <p:spPr>
          <a:xfrm>
            <a:off x="5090458" y="2839465"/>
            <a:ext cx="3175553" cy="1863459"/>
          </a:xfrm>
          <a:prstGeom prst="rect">
            <a:avLst/>
          </a:prstGeom>
        </p:spPr>
        <p:txBody>
          <a:bodyPr wrap="square">
            <a:spAutoFit/>
          </a:bodyPr>
          <a:lstStyle/>
          <a:p>
            <a:pPr algn="ctr">
              <a:lnSpc>
                <a:spcPct val="120000"/>
              </a:lnSpc>
            </a:pPr>
            <a:r>
              <a:rPr lang="zh-CN" altLang="en-US" sz="1620" dirty="0">
                <a:solidFill>
                  <a:srgbClr val="953735"/>
                </a:solidFill>
                <a:ea typeface="宋体" panose="02010600030101010101" pitchFamily="2" charset="-122"/>
                <a:cs typeface="宋体" panose="02010600030101010101" pitchFamily="2" charset="-122"/>
              </a:rPr>
              <a:t>学习、设计和执行并行</a:t>
            </a:r>
            <a:endParaRPr lang="en-US" altLang="zh-CN" sz="1620" dirty="0">
              <a:solidFill>
                <a:srgbClr val="953735"/>
              </a:solidFill>
              <a:ea typeface="宋体" panose="02010600030101010101" pitchFamily="2" charset="-122"/>
              <a:cs typeface="宋体" panose="02010600030101010101" pitchFamily="2" charset="-122"/>
            </a:endParaRPr>
          </a:p>
          <a:p>
            <a:pPr algn="ctr">
              <a:lnSpc>
                <a:spcPct val="120000"/>
              </a:lnSpc>
            </a:pPr>
            <a:r>
              <a:rPr lang="zh-CN" altLang="en-US" sz="1620" dirty="0">
                <a:solidFill>
                  <a:srgbClr val="953735"/>
                </a:solidFill>
                <a:ea typeface="宋体" panose="02010600030101010101" pitchFamily="2" charset="-122"/>
                <a:cs typeface="宋体" panose="02010600030101010101" pitchFamily="2" charset="-122"/>
              </a:rPr>
              <a:t>上下文驱动</a:t>
            </a:r>
            <a:endParaRPr lang="en-US" altLang="zh-CN" sz="1620" dirty="0">
              <a:solidFill>
                <a:srgbClr val="953735"/>
              </a:solidFill>
              <a:ea typeface="宋体" panose="02010600030101010101" pitchFamily="2" charset="-122"/>
              <a:cs typeface="宋体" panose="02010600030101010101" pitchFamily="2" charset="-122"/>
            </a:endParaRPr>
          </a:p>
          <a:p>
            <a:pPr algn="ctr">
              <a:lnSpc>
                <a:spcPct val="120000"/>
              </a:lnSpc>
            </a:pPr>
            <a:r>
              <a:rPr lang="zh-CN" altLang="en-US" sz="1620" dirty="0">
                <a:solidFill>
                  <a:srgbClr val="953735"/>
                </a:solidFill>
                <a:ea typeface="宋体" panose="02010600030101010101" pitchFamily="2" charset="-122"/>
                <a:cs typeface="宋体" panose="02010600030101010101" pitchFamily="2" charset="-122"/>
              </a:rPr>
              <a:t>强调个人能力</a:t>
            </a:r>
            <a:endParaRPr lang="en-US" altLang="zh-CN" sz="1620" dirty="0">
              <a:solidFill>
                <a:srgbClr val="953735"/>
              </a:solidFill>
              <a:ea typeface="宋体" panose="02010600030101010101" pitchFamily="2" charset="-122"/>
              <a:cs typeface="宋体" panose="02010600030101010101" pitchFamily="2" charset="-122"/>
            </a:endParaRPr>
          </a:p>
          <a:p>
            <a:pPr algn="ctr">
              <a:lnSpc>
                <a:spcPct val="120000"/>
              </a:lnSpc>
            </a:pPr>
            <a:r>
              <a:rPr lang="en-US" altLang="zh-CN" sz="1620" dirty="0">
                <a:solidFill>
                  <a:srgbClr val="953735"/>
                </a:solidFill>
                <a:ea typeface="宋体" panose="02010600030101010101" pitchFamily="2" charset="-122"/>
                <a:cs typeface="宋体" panose="02010600030101010101" pitchFamily="2" charset="-122"/>
              </a:rPr>
              <a:t>Test Oracle</a:t>
            </a:r>
            <a:endParaRPr lang="en-US" altLang="zh-CN" sz="1620" dirty="0">
              <a:solidFill>
                <a:srgbClr val="953735"/>
              </a:solidFill>
              <a:ea typeface="宋体" panose="02010600030101010101" pitchFamily="2" charset="-122"/>
              <a:cs typeface="宋体" panose="02010600030101010101" pitchFamily="2" charset="-122"/>
            </a:endParaRPr>
          </a:p>
          <a:p>
            <a:pPr algn="ctr">
              <a:lnSpc>
                <a:spcPct val="120000"/>
              </a:lnSpc>
            </a:pPr>
            <a:r>
              <a:rPr lang="zh-CN" altLang="en-US" sz="1620" dirty="0">
                <a:solidFill>
                  <a:srgbClr val="953735"/>
                </a:solidFill>
                <a:ea typeface="宋体" panose="02010600030101010101" pitchFamily="2" charset="-122"/>
                <a:cs typeface="宋体" panose="02010600030101010101" pitchFamily="2" charset="-122"/>
              </a:rPr>
              <a:t>关注与产品的交互</a:t>
            </a:r>
            <a:endParaRPr lang="en-US" altLang="zh-CN" sz="1620" dirty="0">
              <a:solidFill>
                <a:srgbClr val="953735"/>
              </a:solidFill>
              <a:ea typeface="宋体" panose="02010600030101010101" pitchFamily="2" charset="-122"/>
              <a:cs typeface="宋体" panose="02010600030101010101" pitchFamily="2" charset="-122"/>
            </a:endParaRPr>
          </a:p>
          <a:p>
            <a:pPr algn="ctr">
              <a:lnSpc>
                <a:spcPct val="120000"/>
              </a:lnSpc>
            </a:pPr>
            <a:r>
              <a:rPr lang="zh-CN" altLang="en-US" sz="1620" dirty="0">
                <a:solidFill>
                  <a:srgbClr val="953735"/>
                </a:solidFill>
                <a:ea typeface="宋体" panose="02010600030101010101" pitchFamily="2" charset="-122"/>
                <a:cs typeface="宋体" panose="02010600030101010101" pitchFamily="2" charset="-122"/>
              </a:rPr>
              <a:t>拥抱变化、乐趣</a:t>
            </a:r>
            <a:endParaRPr lang="en-US" altLang="zh-CN" sz="1620" dirty="0">
              <a:solidFill>
                <a:srgbClr val="953735"/>
              </a:solidFill>
              <a:ea typeface="宋体" panose="02010600030101010101" pitchFamily="2" charset="-122"/>
              <a:cs typeface="宋体" panose="02010600030101010101" pitchFamily="2" charset="-122"/>
            </a:endParaRPr>
          </a:p>
        </p:txBody>
      </p:sp>
      <p:pic>
        <p:nvPicPr>
          <p:cNvPr id="45" name="图片 44"/>
          <p:cNvPicPr>
            <a:picLocks noChangeAspect="1"/>
          </p:cNvPicPr>
          <p:nvPr/>
        </p:nvPicPr>
        <p:blipFill>
          <a:blip r:embed="rId3"/>
          <a:stretch>
            <a:fillRect/>
          </a:stretch>
        </p:blipFill>
        <p:spPr>
          <a:xfrm>
            <a:off x="4014165" y="2010923"/>
            <a:ext cx="1201856" cy="1073658"/>
          </a:xfrm>
          <a:prstGeom prst="rect">
            <a:avLst/>
          </a:prstGeom>
        </p:spPr>
      </p:pic>
    </p:spTree>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测试结果和过程评估</a:t>
            </a:r>
            <a:endParaRPr lang="zh-CN" altLang="en-US" sz="2400" dirty="0">
              <a:sym typeface="+mn-ea"/>
            </a:endParaRPr>
          </a:p>
        </p:txBody>
      </p:sp>
      <p:sp>
        <p:nvSpPr>
          <p:cNvPr id="3" name="根据分享大纲以及讲义开头列写的学习要点，依次开始深入讲解。"/>
          <p:cNvSpPr txBox="1"/>
          <p:nvPr/>
        </p:nvSpPr>
        <p:spPr>
          <a:xfrm>
            <a:off x="565150" y="939800"/>
            <a:ext cx="8260080"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测试结果评估：对测试结果进行分析，如分析测试覆盖率，以了解测试是否充分；也可以基于缺陷的趋势分析和分布分析，了解缺陷是否已收敛，以及基于缺陷来评估当前被测试的版本的质量 </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测试过程评估，结合测试计划来进行评审，相当于把计划的测试活动和实际执行的活动进行比较，了解测试计划执行的情况和效果 </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内部质量</a:t>
            </a:r>
            <a:r>
              <a:rPr lang="zh-CN" altLang="en-US" sz="2400" dirty="0">
                <a:sym typeface="Wingdings" panose="05000000000000000000"/>
              </a:rPr>
              <a:t></a:t>
            </a:r>
            <a:r>
              <a:rPr lang="zh-CN" altLang="en-US" sz="2400" dirty="0">
                <a:sym typeface="+mn-ea"/>
              </a:rPr>
              <a:t>外部质量</a:t>
            </a:r>
            <a:r>
              <a:rPr lang="zh-CN" altLang="en-US" sz="2400" dirty="0">
                <a:sym typeface="Wingdings" panose="05000000000000000000"/>
              </a:rPr>
              <a:t>使用质量</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804605"/>
            <a:ext cx="6713088"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内部质量：软件开发者能看到的软件属性，这些属性影响开发过程。</a:t>
            </a:r>
            <a:r>
              <a:rPr lang="zh-CN" altLang="en-US" sz="2000" dirty="0">
                <a:latin typeface="微软雅黑" panose="020B0503020204020204" pitchFamily="34" charset="-122"/>
                <a:ea typeface="微软雅黑" panose="020B0503020204020204" pitchFamily="34" charset="-122"/>
                <a:sym typeface="+mn-ea"/>
              </a:rPr>
              <a:t>如代码的规范性、耦合度</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外部质量：用户可以感受到的软件属性。如正确、可靠、易用</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使用质量：产品使用过程中表现出来的质量。如界面友好、</a:t>
            </a:r>
            <a:r>
              <a:rPr lang="zh-CN" altLang="en-US" sz="2000" dirty="0">
                <a:latin typeface="微软雅黑" panose="020B0503020204020204" pitchFamily="34" charset="-122"/>
                <a:ea typeface="微软雅黑" panose="020B0503020204020204" pitchFamily="34" charset="-122"/>
                <a:sym typeface="+mn-ea"/>
              </a:rPr>
              <a:t>操作方便</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项目工期紧时，外部质量可以妥协，内部质量不容妥协</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本章小结</a:t>
            </a:r>
            <a:endParaRPr lang="zh-CN" altLang="en-US" sz="2400" dirty="0">
              <a:sym typeface="+mn-ea"/>
            </a:endParaRPr>
          </a:p>
        </p:txBody>
      </p:sp>
      <p:sp>
        <p:nvSpPr>
          <p:cNvPr id="3" name="根据分享大纲以及讲义开头列写的学习要点，依次开始深入讲解。"/>
          <p:cNvSpPr txBox="1"/>
          <p:nvPr/>
        </p:nvSpPr>
        <p:spPr>
          <a:xfrm>
            <a:off x="565150" y="939800"/>
            <a:ext cx="8260080" cy="397764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缺陷</a:t>
            </a:r>
            <a:r>
              <a:rPr lang="zh-CN" sz="1800" dirty="0">
                <a:latin typeface="微软雅黑" panose="020B0503020204020204" pitchFamily="34" charset="-122"/>
                <a:ea typeface="微软雅黑" panose="020B0503020204020204" pitchFamily="34" charset="-122"/>
                <a:sym typeface="+mn-ea"/>
              </a:rPr>
              <a:t>与质量</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测试的</a:t>
            </a:r>
            <a:r>
              <a:rPr lang="zh-CN" sz="1800" dirty="0">
                <a:latin typeface="微软雅黑" panose="020B0503020204020204" pitchFamily="34" charset="-122"/>
                <a:ea typeface="微软雅黑" panose="020B0503020204020204" pitchFamily="34" charset="-122"/>
                <a:sym typeface="+mn-ea"/>
              </a:rPr>
              <a:t>分类</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典型的测试</a:t>
            </a:r>
            <a:r>
              <a:rPr lang="zh-CN" sz="1800" dirty="0">
                <a:latin typeface="微软雅黑" panose="020B0503020204020204" pitchFamily="34" charset="-122"/>
                <a:ea typeface="微软雅黑" panose="020B0503020204020204" pitchFamily="34" charset="-122"/>
                <a:sym typeface="+mn-ea"/>
              </a:rPr>
              <a:t>方式</a:t>
            </a:r>
            <a:endParaRPr 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sz="1800" dirty="0">
                <a:latin typeface="微软雅黑" panose="020B0503020204020204" pitchFamily="34" charset="-122"/>
                <a:ea typeface="微软雅黑" panose="020B0503020204020204" pitchFamily="34" charset="-122"/>
                <a:sym typeface="+mn-ea"/>
              </a:rPr>
              <a:t>软件测试工作范畴</a:t>
            </a:r>
            <a:endParaRPr 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en-US" altLang="zh-CN" b="1" dirty="0">
                <a:solidFill>
                  <a:srgbClr val="435CC8"/>
                </a:solidFill>
                <a:latin typeface="微软雅黑" panose="020B0503020204020204" pitchFamily="34" charset="-122"/>
                <a:ea typeface="微软雅黑" panose="020B0503020204020204" pitchFamily="34" charset="-122"/>
              </a:rPr>
              <a:t>Q&amp;A</a:t>
            </a:r>
            <a:endParaRPr lang="en-US" altLang="zh-CN" b="1" dirty="0">
              <a:solidFill>
                <a:srgbClr val="435CC8"/>
              </a:solidFill>
              <a:latin typeface="微软雅黑" panose="020B0503020204020204" pitchFamily="34" charset="-122"/>
              <a:ea typeface="微软雅黑" panose="020B0503020204020204" pitchFamily="34" charset="-122"/>
            </a:endParaRPr>
          </a:p>
        </p:txBody>
      </p:sp>
      <p:sp>
        <p:nvSpPr>
          <p:cNvPr id="2" name="文本占位符 1"/>
          <p:cNvSpPr/>
          <p:nvPr>
            <p:ph type="body" sz="quarter" idx="14"/>
          </p:nvPr>
        </p:nvSpPr>
        <p:spPr/>
        <p:txBody>
          <a:bodyPr/>
          <a:p>
            <a:endParaRPr lang="zh-CN" altLang="en-US"/>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581196" y="263742"/>
            <a:ext cx="5659347" cy="573881"/>
          </a:xfrm>
        </p:spPr>
        <p:txBody>
          <a:bodyPr>
            <a:normAutofit/>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294967295"/>
          </p:nvPr>
        </p:nvSpPr>
        <p:spPr>
          <a:xfrm>
            <a:off x="1485900" y="4683919"/>
            <a:ext cx="1600200" cy="357188"/>
          </a:xfrm>
          <a:prstGeom prst="rect">
            <a:avLst/>
          </a:prstGeom>
        </p:spPr>
        <p:txBody>
          <a:bodyPr/>
          <a:lstStyle/>
          <a:p>
            <a:pPr algn="l">
              <a:defRPr/>
            </a:pPr>
            <a:fld id="{7B1F7BF2-6B5F-3443-8FF2-9F260EEDA8CA}" type="slidenum">
              <a:rPr lang="en-US" altLang="zh-CN">
                <a:ea typeface="宋体" panose="02010600030101010101" pitchFamily="2" charset="-122"/>
                <a:cs typeface="+mn-cs"/>
              </a:rPr>
            </a:fld>
            <a:endParaRPr lang="en-US" altLang="zh-CN">
              <a:ea typeface="宋体" panose="02010600030101010101" pitchFamily="2" charset="-122"/>
              <a:cs typeface="+mn-cs"/>
            </a:endParaRPr>
          </a:p>
        </p:txBody>
      </p:sp>
      <p:sp>
        <p:nvSpPr>
          <p:cNvPr id="24" name="椭圆 23"/>
          <p:cNvSpPr/>
          <p:nvPr/>
        </p:nvSpPr>
        <p:spPr>
          <a:xfrm>
            <a:off x="994622" y="1953360"/>
            <a:ext cx="1228353" cy="1179899"/>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内部质量</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5" name="椭圆 24"/>
          <p:cNvSpPr/>
          <p:nvPr/>
        </p:nvSpPr>
        <p:spPr>
          <a:xfrm>
            <a:off x="3389505" y="1899284"/>
            <a:ext cx="1189009" cy="1139487"/>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外部质量</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6" name="椭圆 25"/>
          <p:cNvSpPr/>
          <p:nvPr/>
        </p:nvSpPr>
        <p:spPr>
          <a:xfrm>
            <a:off x="5802000" y="1786646"/>
            <a:ext cx="1229271" cy="1180308"/>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使用质量</a:t>
            </a: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1138063" y="3492608"/>
            <a:ext cx="1107996" cy="369332"/>
          </a:xfrm>
          <a:prstGeom prst="rect">
            <a:avLst/>
          </a:prstGeom>
        </p:spPr>
        <p:txBody>
          <a:bodyPr wrap="none">
            <a:spAutoFit/>
          </a:bodyPr>
          <a:lstStyle/>
          <a:p>
            <a:pPr algn="ctr"/>
            <a:r>
              <a:rPr kumimoji="1" lang="zh-CN" altLang="en-US" dirty="0">
                <a:latin typeface="微软雅黑" panose="020B0503020204020204" pitchFamily="34" charset="-122"/>
                <a:ea typeface="微软雅黑" panose="020B0503020204020204" pitchFamily="34" charset="-122"/>
              </a:rPr>
              <a:t>内部度量</a:t>
            </a:r>
            <a:endParaRPr kumimoji="1"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3570651" y="3429110"/>
            <a:ext cx="1107996" cy="369332"/>
          </a:xfrm>
          <a:prstGeom prst="rect">
            <a:avLst/>
          </a:prstGeom>
        </p:spPr>
        <p:txBody>
          <a:bodyPr wrap="none">
            <a:spAutoFit/>
          </a:bodyPr>
          <a:lstStyle/>
          <a:p>
            <a:pPr algn="ctr"/>
            <a:r>
              <a:rPr kumimoji="1" lang="zh-CN" altLang="en-US" dirty="0">
                <a:latin typeface="微软雅黑" panose="020B0503020204020204" pitchFamily="34" charset="-122"/>
                <a:ea typeface="微软雅黑" panose="020B0503020204020204" pitchFamily="34" charset="-122"/>
              </a:rPr>
              <a:t>外部度量</a:t>
            </a:r>
            <a:endParaRPr kumimoji="1"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5930593" y="3318032"/>
            <a:ext cx="1569661" cy="369332"/>
          </a:xfrm>
          <a:prstGeom prst="rect">
            <a:avLst/>
          </a:prstGeom>
        </p:spPr>
        <p:txBody>
          <a:bodyPr wrap="none">
            <a:spAutoFit/>
          </a:bodyPr>
          <a:lstStyle/>
          <a:p>
            <a:pPr algn="ctr"/>
            <a:r>
              <a:rPr kumimoji="1" lang="zh-CN" altLang="en-US" dirty="0">
                <a:latin typeface="微软雅黑" panose="020B0503020204020204" pitchFamily="34" charset="-122"/>
                <a:ea typeface="微软雅黑" panose="020B0503020204020204" pitchFamily="34" charset="-122"/>
              </a:rPr>
              <a:t>在使用中度量</a:t>
            </a:r>
            <a:endParaRPr kumimoji="1" lang="zh-CN" altLang="en-US" dirty="0">
              <a:latin typeface="微软雅黑" panose="020B0503020204020204" pitchFamily="34" charset="-122"/>
              <a:ea typeface="微软雅黑" panose="020B0503020204020204" pitchFamily="34" charset="-122"/>
            </a:endParaRPr>
          </a:p>
        </p:txBody>
      </p:sp>
      <p:cxnSp>
        <p:nvCxnSpPr>
          <p:cNvPr id="30" name="直线箭头连接符 29"/>
          <p:cNvCxnSpPr/>
          <p:nvPr/>
        </p:nvCxnSpPr>
        <p:spPr>
          <a:xfrm flipV="1">
            <a:off x="2295277" y="2417742"/>
            <a:ext cx="1067381" cy="5633"/>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1" name="直线箭头连接符 30"/>
          <p:cNvCxnSpPr/>
          <p:nvPr/>
        </p:nvCxnSpPr>
        <p:spPr>
          <a:xfrm>
            <a:off x="4593477" y="2416289"/>
            <a:ext cx="1166530" cy="0"/>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2" name="直线箭头连接符 31"/>
          <p:cNvCxnSpPr/>
          <p:nvPr/>
        </p:nvCxnSpPr>
        <p:spPr>
          <a:xfrm flipH="1">
            <a:off x="4584822" y="2541856"/>
            <a:ext cx="1175184"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3" name="直线箭头连接符 32"/>
          <p:cNvCxnSpPr/>
          <p:nvPr/>
        </p:nvCxnSpPr>
        <p:spPr>
          <a:xfrm flipH="1">
            <a:off x="2249822" y="2650931"/>
            <a:ext cx="1065600" cy="0"/>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34" name="矩形 33"/>
          <p:cNvSpPr/>
          <p:nvPr/>
        </p:nvSpPr>
        <p:spPr>
          <a:xfrm>
            <a:off x="2467605" y="2032004"/>
            <a:ext cx="646332" cy="369332"/>
          </a:xfrm>
          <a:prstGeom prst="rect">
            <a:avLst/>
          </a:prstGeom>
        </p:spPr>
        <p:txBody>
          <a:bodyPr wrap="none">
            <a:spAutoFit/>
          </a:bodyPr>
          <a:lstStyle/>
          <a:p>
            <a:pPr algn="ctr"/>
            <a:r>
              <a:rPr kumimoji="1" lang="zh-CN" altLang="en-US" dirty="0">
                <a:latin typeface="微软雅黑" panose="020B0503020204020204" pitchFamily="34" charset="-122"/>
                <a:ea typeface="微软雅黑" panose="020B0503020204020204" pitchFamily="34" charset="-122"/>
              </a:rPr>
              <a:t>影响</a:t>
            </a:r>
            <a:endParaRPr kumimoji="1" lang="zh-CN" altLang="en-US" dirty="0">
              <a:latin typeface="微软雅黑" panose="020B0503020204020204" pitchFamily="34" charset="-122"/>
              <a:ea typeface="微软雅黑" panose="020B0503020204020204" pitchFamily="34" charset="-122"/>
            </a:endParaRPr>
          </a:p>
        </p:txBody>
      </p:sp>
      <p:sp>
        <p:nvSpPr>
          <p:cNvPr id="35" name="矩形 34"/>
          <p:cNvSpPr/>
          <p:nvPr/>
        </p:nvSpPr>
        <p:spPr>
          <a:xfrm>
            <a:off x="4761515" y="2038297"/>
            <a:ext cx="646332" cy="369332"/>
          </a:xfrm>
          <a:prstGeom prst="rect">
            <a:avLst/>
          </a:prstGeom>
        </p:spPr>
        <p:txBody>
          <a:bodyPr wrap="none">
            <a:spAutoFit/>
          </a:bodyPr>
          <a:lstStyle/>
          <a:p>
            <a:pPr algn="ctr"/>
            <a:r>
              <a:rPr kumimoji="1" lang="zh-CN" altLang="en-US" dirty="0">
                <a:latin typeface="微软雅黑" panose="020B0503020204020204" pitchFamily="34" charset="-122"/>
                <a:ea typeface="微软雅黑" panose="020B0503020204020204" pitchFamily="34" charset="-122"/>
              </a:rPr>
              <a:t>影响</a:t>
            </a:r>
            <a:endParaRPr kumimoji="1" lang="zh-CN" altLang="en-US" dirty="0">
              <a:latin typeface="微软雅黑" panose="020B0503020204020204" pitchFamily="34" charset="-122"/>
              <a:ea typeface="微软雅黑" panose="020B0503020204020204" pitchFamily="34" charset="-122"/>
            </a:endParaRPr>
          </a:p>
        </p:txBody>
      </p:sp>
      <p:sp>
        <p:nvSpPr>
          <p:cNvPr id="36" name="矩形 35"/>
          <p:cNvSpPr/>
          <p:nvPr/>
        </p:nvSpPr>
        <p:spPr>
          <a:xfrm>
            <a:off x="2448534" y="2676970"/>
            <a:ext cx="877163" cy="369332"/>
          </a:xfrm>
          <a:prstGeom prst="rect">
            <a:avLst/>
          </a:prstGeom>
        </p:spPr>
        <p:txBody>
          <a:bodyPr wrap="none">
            <a:spAutoFit/>
          </a:bodyPr>
          <a:lstStyle/>
          <a:p>
            <a:pPr algn="ctr"/>
            <a:r>
              <a:rPr kumimoji="1" lang="zh-CN" altLang="en-US" dirty="0">
                <a:latin typeface="微软雅黑" panose="020B0503020204020204" pitchFamily="34" charset="-122"/>
                <a:ea typeface="微软雅黑" panose="020B0503020204020204" pitchFamily="34" charset="-122"/>
              </a:rPr>
              <a:t>依赖于</a:t>
            </a:r>
            <a:endParaRPr kumimoji="1" lang="zh-CN" altLang="en-US" dirty="0">
              <a:latin typeface="微软雅黑" panose="020B0503020204020204" pitchFamily="34" charset="-122"/>
              <a:ea typeface="微软雅黑" panose="020B0503020204020204" pitchFamily="34" charset="-122"/>
            </a:endParaRPr>
          </a:p>
        </p:txBody>
      </p:sp>
      <p:sp>
        <p:nvSpPr>
          <p:cNvPr id="37" name="矩形 36"/>
          <p:cNvSpPr/>
          <p:nvPr/>
        </p:nvSpPr>
        <p:spPr>
          <a:xfrm>
            <a:off x="4773782" y="2554511"/>
            <a:ext cx="877163" cy="369332"/>
          </a:xfrm>
          <a:prstGeom prst="rect">
            <a:avLst/>
          </a:prstGeom>
        </p:spPr>
        <p:txBody>
          <a:bodyPr wrap="none">
            <a:spAutoFit/>
          </a:bodyPr>
          <a:lstStyle/>
          <a:p>
            <a:pPr algn="ctr"/>
            <a:r>
              <a:rPr kumimoji="1" lang="zh-CN" altLang="en-US" dirty="0">
                <a:latin typeface="微软雅黑" panose="020B0503020204020204" pitchFamily="34" charset="-122"/>
                <a:ea typeface="微软雅黑" panose="020B0503020204020204" pitchFamily="34" charset="-122"/>
              </a:rPr>
              <a:t>依赖于</a:t>
            </a:r>
            <a:endParaRPr kumimoji="1" lang="zh-CN" altLang="en-US" dirty="0">
              <a:latin typeface="微软雅黑" panose="020B0503020204020204" pitchFamily="34" charset="-122"/>
              <a:ea typeface="微软雅黑" panose="020B0503020204020204" pitchFamily="34" charset="-122"/>
            </a:endParaRPr>
          </a:p>
        </p:txBody>
      </p:sp>
      <p:sp>
        <p:nvSpPr>
          <p:cNvPr id="38" name="椭圆 37"/>
          <p:cNvSpPr/>
          <p:nvPr/>
        </p:nvSpPr>
        <p:spPr>
          <a:xfrm>
            <a:off x="5815415" y="1785504"/>
            <a:ext cx="1298963" cy="1185496"/>
          </a:xfrm>
          <a:prstGeom prst="ellipse">
            <a:avLst/>
          </a:prstGeom>
          <a:no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39" name="椭圆 38"/>
          <p:cNvSpPr/>
          <p:nvPr/>
        </p:nvSpPr>
        <p:spPr>
          <a:xfrm>
            <a:off x="5786853" y="1752802"/>
            <a:ext cx="1401608" cy="1218197"/>
          </a:xfrm>
          <a:prstGeom prst="ellipse">
            <a:avLst/>
          </a:prstGeom>
          <a:no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40" name="矩形 39"/>
          <p:cNvSpPr/>
          <p:nvPr/>
        </p:nvSpPr>
        <p:spPr>
          <a:xfrm>
            <a:off x="7594026" y="2423537"/>
            <a:ext cx="589236" cy="1200329"/>
          </a:xfrm>
          <a:prstGeom prst="rect">
            <a:avLst/>
          </a:prstGeom>
        </p:spPr>
        <p:txBody>
          <a:bodyPr wrap="square">
            <a:spAutoFit/>
          </a:bodyPr>
          <a:lstStyle/>
          <a:p>
            <a:pPr algn="ctr"/>
            <a:r>
              <a:rPr kumimoji="1" lang="zh-CN" altLang="en-US" dirty="0">
                <a:latin typeface="微软雅黑" panose="020B0503020204020204" pitchFamily="34" charset="-122"/>
                <a:ea typeface="微软雅黑" panose="020B0503020204020204" pitchFamily="34" charset="-122"/>
              </a:rPr>
              <a:t>使用语境</a:t>
            </a:r>
            <a:endParaRPr kumimoji="1" lang="zh-CN" altLang="en-US" dirty="0">
              <a:latin typeface="微软雅黑" panose="020B0503020204020204" pitchFamily="34" charset="-122"/>
              <a:ea typeface="微软雅黑" panose="020B0503020204020204" pitchFamily="34" charset="-122"/>
            </a:endParaRPr>
          </a:p>
        </p:txBody>
      </p:sp>
      <p:cxnSp>
        <p:nvCxnSpPr>
          <p:cNvPr id="41" name="直线箭头连接符 40"/>
          <p:cNvCxnSpPr>
            <a:endCxn id="39" idx="6"/>
          </p:cNvCxnSpPr>
          <p:nvPr/>
        </p:nvCxnSpPr>
        <p:spPr>
          <a:xfrm flipH="1" flipV="1">
            <a:off x="7188460" y="2361901"/>
            <a:ext cx="533738" cy="31498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直线箭头连接符 41"/>
          <p:cNvCxnSpPr/>
          <p:nvPr/>
        </p:nvCxnSpPr>
        <p:spPr>
          <a:xfrm flipH="1" flipV="1">
            <a:off x="7048612" y="2649478"/>
            <a:ext cx="673588" cy="2740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直线箭头连接符 42"/>
          <p:cNvCxnSpPr>
            <a:endCxn id="26" idx="6"/>
          </p:cNvCxnSpPr>
          <p:nvPr/>
        </p:nvCxnSpPr>
        <p:spPr>
          <a:xfrm flipH="1" flipV="1">
            <a:off x="7031271" y="2376800"/>
            <a:ext cx="690927" cy="30008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4" name="直线箭头连接符 43"/>
          <p:cNvCxnSpPr/>
          <p:nvPr/>
        </p:nvCxnSpPr>
        <p:spPr>
          <a:xfrm flipV="1">
            <a:off x="1646360" y="3146401"/>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45" name="直线箭头连接符 44"/>
          <p:cNvCxnSpPr/>
          <p:nvPr/>
        </p:nvCxnSpPr>
        <p:spPr>
          <a:xfrm flipV="1">
            <a:off x="3959585" y="3038772"/>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46" name="直线箭头连接符 45"/>
          <p:cNvCxnSpPr/>
          <p:nvPr/>
        </p:nvCxnSpPr>
        <p:spPr>
          <a:xfrm flipV="1">
            <a:off x="6623467" y="3000863"/>
            <a:ext cx="0" cy="34620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split orient="vert"/>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COMMONDATA" val="eyJoZGlkIjoiMTA5NDI2ZWFiMmI1OWE2N2QwMWFkNmFlNWQxNGI5MDgifQ=="/>
  <p:tag name="commondata" val="eyJoZGlkIjoiNGQ1OTYwYTk5NDFmYzY4MTlmNTU4MDJhMGI0NjIxYzM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5955</Words>
  <Application>WPS 演示</Application>
  <PresentationFormat>全屏显示(16:9)</PresentationFormat>
  <Paragraphs>576</Paragraphs>
  <Slides>81</Slides>
  <Notes>69</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81</vt:i4>
      </vt:variant>
    </vt:vector>
  </HeadingPairs>
  <TitlesOfParts>
    <vt:vector size="114"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Calibri</vt:lpstr>
      <vt:lpstr>Times New Roman</vt:lpstr>
      <vt:lpstr>楷体_GB2312</vt:lpstr>
      <vt:lpstr>新宋体</vt:lpstr>
      <vt:lpstr>Tahoma</vt:lpstr>
      <vt:lpstr>楷体</vt:lpstr>
      <vt:lpstr>Wingdings</vt:lpstr>
      <vt:lpstr>Arial Unicode MS</vt:lpstr>
      <vt:lpstr>Roboto</vt:lpstr>
      <vt:lpstr>var(--nova-font-family-sans-serif)</vt:lpstr>
      <vt:lpstr>inherit</vt:lpstr>
      <vt:lpstr>Arial Black</vt:lpstr>
      <vt:lpstr>Angsana New</vt:lpstr>
      <vt:lpstr>Yuanti SC</vt:lpstr>
      <vt:lpstr>-apple-system</vt:lpstr>
      <vt:lpstr>Segoe Print</vt:lpstr>
      <vt:lpstr>华文楷体</vt:lpstr>
      <vt:lpstr>Arial Narrow</vt:lpstr>
      <vt:lpstr>等线</vt:lpstr>
      <vt:lpstr>Microsoft Sans Serif</vt:lpstr>
      <vt:lpstr>Office 主题​​</vt:lpstr>
      <vt:lpstr>软件测试方法和技术</vt:lpstr>
      <vt:lpstr>第一章回顾</vt:lpstr>
      <vt:lpstr>PowerPoint 演示文稿</vt:lpstr>
      <vt:lpstr>软件质量与软件缺陷</vt:lpstr>
      <vt:lpstr>缺陷是质量的对立面</vt:lpstr>
      <vt:lpstr>PowerPoint 演示文稿</vt:lpstr>
      <vt:lpstr>PowerPoint 演示文稿</vt:lpstr>
      <vt:lpstr>内部质量外部质量使用质量</vt:lpstr>
      <vt:lpstr>PowerPoint 演示文稿</vt:lpstr>
      <vt:lpstr>质量模型-以ISO 25010为例介绍</vt:lpstr>
      <vt:lpstr>PowerPoint 演示文稿</vt:lpstr>
      <vt:lpstr>PowerPoint 演示文稿</vt:lpstr>
      <vt:lpstr>PowerPoint 演示文稿</vt:lpstr>
      <vt:lpstr>PowerPoint 演示文稿</vt:lpstr>
      <vt:lpstr>使用质量</vt:lpstr>
      <vt:lpstr>PowerPoint 演示文稿</vt:lpstr>
      <vt:lpstr>第一个BUG</vt:lpstr>
      <vt:lpstr>软件缺陷</vt:lpstr>
      <vt:lpstr>PowerPoint 演示文稿</vt:lpstr>
      <vt:lpstr>缺陷举例</vt:lpstr>
      <vt:lpstr>产生原因</vt:lpstr>
      <vt:lpstr>软件缺陷的构成 </vt:lpstr>
      <vt:lpstr>PowerPoint 演示文稿</vt:lpstr>
      <vt:lpstr>软件缺陷的判断准则</vt:lpstr>
      <vt:lpstr>PowerPoint 演示文稿</vt:lpstr>
      <vt:lpstr>软件缺陷在不同阶段的分布 </vt:lpstr>
      <vt:lpstr>修复软件缺陷的成本</vt:lpstr>
      <vt:lpstr>软件测试的分类</vt:lpstr>
      <vt:lpstr>软件测试的分类</vt:lpstr>
      <vt:lpstr>不同维度的分类</vt:lpstr>
      <vt:lpstr>软件测试方式的不同侧面</vt:lpstr>
      <vt:lpstr>静态测试 vs. 动态测试</vt:lpstr>
      <vt:lpstr>主动测试 vs. 被动测试</vt:lpstr>
      <vt:lpstr>黑盒测试方法和白盒测试</vt:lpstr>
      <vt:lpstr>手工测试 vs.  自动化测试</vt:lpstr>
      <vt:lpstr>基于脚本的测试 vs.  探索式测试</vt:lpstr>
      <vt:lpstr>静态测试和动态测试</vt:lpstr>
      <vt:lpstr>静态测试</vt:lpstr>
      <vt:lpstr>产品评审</vt:lpstr>
      <vt:lpstr>需求评审</vt:lpstr>
      <vt:lpstr>设计评审</vt:lpstr>
      <vt:lpstr>设计评审解决的问题</vt:lpstr>
      <vt:lpstr>静态分析</vt:lpstr>
      <vt:lpstr>PowerPoint 演示文稿</vt:lpstr>
      <vt:lpstr>代码静态分析</vt:lpstr>
      <vt:lpstr>符号执行</vt:lpstr>
      <vt:lpstr>PowerPoint 演示文稿</vt:lpstr>
      <vt:lpstr>抽象解释</vt:lpstr>
      <vt:lpstr>PowerPoint 演示文稿</vt:lpstr>
      <vt:lpstr>验证与确认（V&amp;V）</vt:lpstr>
      <vt:lpstr>验证和确认</vt:lpstr>
      <vt:lpstr>黑盒测试和白盒测试</vt:lpstr>
      <vt:lpstr>PowerPoint 演示文稿</vt:lpstr>
      <vt:lpstr>PowerPoint 演示文稿</vt:lpstr>
      <vt:lpstr>软件测试层次</vt:lpstr>
      <vt:lpstr>软件测试4个层次</vt:lpstr>
      <vt:lpstr>不同测试层次的任务</vt:lpstr>
      <vt:lpstr>单元测试</vt:lpstr>
      <vt:lpstr>示例</vt:lpstr>
      <vt:lpstr>集成测试</vt:lpstr>
      <vt:lpstr>持续集成、持续测试</vt:lpstr>
      <vt:lpstr>系统测试</vt:lpstr>
      <vt:lpstr>系统功能测试</vt:lpstr>
      <vt:lpstr>系统非功能性测试</vt:lpstr>
      <vt:lpstr>验收测试</vt:lpstr>
      <vt:lpstr>α测试、β测试</vt:lpstr>
      <vt:lpstr>软件测试工作范畴</vt:lpstr>
      <vt:lpstr>PowerPoint 演示文稿</vt:lpstr>
      <vt:lpstr>软件测试自身工作流程</vt:lpstr>
      <vt:lpstr>测试需求分析</vt:lpstr>
      <vt:lpstr>测试策略制订</vt:lpstr>
      <vt:lpstr>测试计划</vt:lpstr>
      <vt:lpstr>测试设计</vt:lpstr>
      <vt:lpstr>测试用例</vt:lpstr>
      <vt:lpstr>测试执行</vt:lpstr>
      <vt:lpstr>PowerPoint 演示文稿</vt:lpstr>
      <vt:lpstr>基于脚本的测试 vs.  探索式测试</vt:lpstr>
      <vt:lpstr>PowerPoint 演示文稿</vt:lpstr>
      <vt:lpstr>测试结果和过程评估</vt:lpstr>
      <vt:lpstr>本章小结</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achao</cp:lastModifiedBy>
  <cp:revision>614</cp:revision>
  <dcterms:created xsi:type="dcterms:W3CDTF">2020-06-18T01:06:00Z</dcterms:created>
  <dcterms:modified xsi:type="dcterms:W3CDTF">2024-03-05T06:42:52Z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ICV">
    <vt:lpwstr>426427AD8D144D0396529E473195E768</vt:lpwstr>
  </property>
</Properties>
</file>